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  <p:sldMasterId id="2147483686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13716000" cx="2438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Poppins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Helvetica Neue Light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Light-italic.fntdata"/><Relationship Id="rId61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63" Type="http://schemas.openxmlformats.org/officeDocument/2006/relationships/font" Target="fonts/HelveticaNeue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Poppins-bold.fntdata"/><Relationship Id="rId52" Type="http://schemas.openxmlformats.org/officeDocument/2006/relationships/font" Target="fonts/Poppins-regular.fntdata"/><Relationship Id="rId11" Type="http://schemas.openxmlformats.org/officeDocument/2006/relationships/slide" Target="slides/slide5.xml"/><Relationship Id="rId55" Type="http://schemas.openxmlformats.org/officeDocument/2006/relationships/font" Target="fonts/Poppins-boldItalic.fntdata"/><Relationship Id="rId10" Type="http://schemas.openxmlformats.org/officeDocument/2006/relationships/slide" Target="slides/slide4.xml"/><Relationship Id="rId54" Type="http://schemas.openxmlformats.org/officeDocument/2006/relationships/font" Target="fonts/Poppins-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c07a98c4c_0_19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g12c07a98c4c_0_19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600"/>
              <a:t>Allow for co-teacher to elaborate:</a:t>
            </a:r>
            <a:endParaRPr sz="1600"/>
          </a:p>
          <a:p>
            <a:pPr indent="-330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PH" sz="1600"/>
              <a:t>How data magnitude affects </a:t>
            </a:r>
            <a:r>
              <a:rPr lang="en-PH" sz="1600"/>
              <a:t>projects</a:t>
            </a:r>
            <a:endParaRPr sz="1600"/>
          </a:p>
          <a:p>
            <a:pPr indent="-330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PH" sz="1600"/>
              <a:t>How big data can still be messy (or even messier)</a:t>
            </a:r>
            <a:endParaRPr sz="1600"/>
          </a:p>
          <a:p>
            <a:pPr indent="-330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PH" sz="1600"/>
              <a:t>How to progress from spreadsheets to databases and even larger</a:t>
            </a:r>
            <a:endParaRPr sz="16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07a98c4c_0_19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12c07a98c4c_0_19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c07a98c4c_0_2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12c07a98c4c_0_2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c07a98c4c_0_19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PH" sz="1600"/>
              <a:t>Great graphic</a:t>
            </a:r>
            <a:endParaRPr sz="1600"/>
          </a:p>
          <a:p>
            <a:pPr indent="-330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PH" sz="1600"/>
              <a:t>That data is transformative, also requires data to be transformed</a:t>
            </a:r>
            <a:endParaRPr sz="1600"/>
          </a:p>
        </p:txBody>
      </p:sp>
      <p:sp>
        <p:nvSpPr>
          <p:cNvPr id="337" name="Google Shape;337;g12c07a98c4c_0_19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c07a98c4c_0_2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200">
                <a:solidFill>
                  <a:schemeClr val="dk1"/>
                </a:solidFill>
              </a:rPr>
              <a:t>You’ll see pipelines are a lot in your career. You might even design one yourselves.</a:t>
            </a:r>
            <a:endParaRPr sz="2400"/>
          </a:p>
        </p:txBody>
      </p:sp>
      <p:sp>
        <p:nvSpPr>
          <p:cNvPr id="350" name="Google Shape;350;g12c07a98c4c_0_2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c49ae787f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12c49ae787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c49ae787f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PH" sz="1200">
                <a:solidFill>
                  <a:schemeClr val="dk1"/>
                </a:solidFill>
              </a:rPr>
              <a:t>Where does SQL come in? All parts in the pipeline uses it.</a:t>
            </a:r>
            <a:endParaRPr sz="1600"/>
          </a:p>
        </p:txBody>
      </p:sp>
      <p:sp>
        <p:nvSpPr>
          <p:cNvPr id="374" name="Google Shape;374;g12c49ae787f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c07a98c4c_0_20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12c07a98c4c_0_20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PH" sz="1200"/>
              <a:t>Data management is managing the foundations (first two)</a:t>
            </a:r>
            <a:endParaRPr sz="1200"/>
          </a:p>
          <a:p>
            <a:pPr indent="-3048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PH" sz="1200"/>
              <a:t>The pyramid also shows how much </a:t>
            </a:r>
            <a:r>
              <a:rPr i="1" lang="en-PH" sz="1200"/>
              <a:t>time and resources</a:t>
            </a:r>
            <a:r>
              <a:rPr lang="en-PH" sz="1200"/>
              <a:t> are needed to support all the activities on top</a:t>
            </a:r>
            <a:endParaRPr sz="1200"/>
          </a:p>
          <a:p>
            <a:pPr indent="-3048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PH" sz="1200"/>
              <a:t>For an org that is just starting their data journey, you will spend the first year managing the bottom activities – with a small win at the top.</a:t>
            </a:r>
            <a:endParaRPr sz="1200"/>
          </a:p>
        </p:txBody>
      </p:sp>
      <p:sp>
        <p:nvSpPr>
          <p:cNvPr id="422" name="Google Shape;42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cb0ce08e5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PH" sz="1600">
                <a:solidFill>
                  <a:schemeClr val="dk1"/>
                </a:solidFill>
              </a:rPr>
              <a:t>Allow for co-teacher to elaborate: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PH" sz="1600">
                <a:solidFill>
                  <a:schemeClr val="dk1"/>
                </a:solidFill>
              </a:rPr>
              <a:t>Also answer the question, which part of the hierarchy have you been working 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PH" sz="1600">
                <a:solidFill>
                  <a:schemeClr val="dk1"/>
                </a:solidFill>
              </a:rPr>
              <a:t>The AI, ML, DL hype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2" name="Google Shape;442;g12cb0ce08e5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c07a98c4c_0_1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g12c07a98c4c_0_1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d62c2ce59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2d62c2ce59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abeb3ce94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200"/>
              <a:t>Business questions!</a:t>
            </a:r>
            <a:endParaRPr sz="1200"/>
          </a:p>
        </p:txBody>
      </p:sp>
      <p:sp>
        <p:nvSpPr>
          <p:cNvPr id="489" name="Google Shape;489;g12abeb3ce9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c07a98c4c_0_2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Google Shape;505;g12c07a98c4c_0_2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c07a98c4c_0_2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Google Shape;513;g12c07a98c4c_0_2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c49ae787f_0_7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g12c49ae787f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Collection - just raw potential. </a:t>
            </a:r>
            <a:endParaRPr sz="11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Storage - you’re starting to see roots and a sturdy trunk, but it’s still useless. </a:t>
            </a:r>
            <a:endParaRPr sz="11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Quality - it looks beautiful and there’s already some value here</a:t>
            </a:r>
            <a:endParaRPr sz="11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Governance - now we have fruit-bearing trees and we take care of it</a:t>
            </a:r>
            <a:endParaRPr sz="11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Consumption - delivery!</a:t>
            </a:r>
            <a:endParaRPr sz="11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And every time we have a new project, we just revisit our trees</a:t>
            </a:r>
            <a:endParaRPr sz="11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c07a98c4c_0_24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557" name="Google Shape;557;g12c07a98c4c_0_24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c49ae787f_0_9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PH" sz="1600">
                <a:solidFill>
                  <a:schemeClr val="dk1"/>
                </a:solidFill>
              </a:rPr>
              <a:t>Allow for co-teacher to elaborate</a:t>
            </a:r>
            <a:r>
              <a:rPr lang="en-PH" sz="1600">
                <a:solidFill>
                  <a:schemeClr val="dk1"/>
                </a:solidFill>
              </a:rPr>
              <a:t>.</a:t>
            </a:r>
            <a:r>
              <a:rPr lang="en-PH" sz="1600">
                <a:solidFill>
                  <a:schemeClr val="dk1"/>
                </a:solidFill>
              </a:rPr>
              <a:t> What are the most unique data points you have encountered? (free of NDA, :D)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70" name="Google Shape;570;g12c49ae787f_0_9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c07a98c4c_0_2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588" name="Google Shape;588;g12c07a98c4c_0_2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c49ae787f_0_9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00" name="Google Shape;600;g12c49ae787f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c49ae787f_0_9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400"/>
              <a:t>Serious: Case - When is very useful in data cleaning</a:t>
            </a:r>
            <a:endParaRPr sz="14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400"/>
              <a:t>Silly: DISTINCT, because even if you group me with others, I’m always unique</a:t>
            </a:r>
            <a:endParaRPr sz="1400"/>
          </a:p>
        </p:txBody>
      </p:sp>
      <p:sp>
        <p:nvSpPr>
          <p:cNvPr id="186" name="Google Shape;186;g12c49ae787f_0_9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c49ae787f_0_9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21" name="Google Shape;621;g12c49ae787f_0_9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2c07a98c4c_0_23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38" name="Google Shape;638;g12c07a98c4c_0_23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2c07a98c4c_0_25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50" name="Google Shape;650;g12c07a98c4c_0_25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2c07a98c4c_0_24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73" name="Google Shape;673;g12c07a98c4c_0_24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c49ae787f_0_10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200"/>
              <a:t>I’ve had an opportunity to jumpstart a data governance practice in a previous role. A data dictionary is one of the first artifacts. Others are the KPIs, regular checks, and communication protocols.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600">
                <a:solidFill>
                  <a:schemeClr val="dk1"/>
                </a:solidFill>
              </a:rPr>
              <a:t>Allow for co-teacher to elaborate</a:t>
            </a:r>
            <a:r>
              <a:rPr lang="en-PH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PH" sz="1600">
                <a:solidFill>
                  <a:schemeClr val="dk1"/>
                </a:solidFill>
              </a:rPr>
              <a:t>Back in day 1, there’s a slide on “No reliable info, no insighting.” How can a data dictionary support a project, in daily work?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85" name="Google Shape;685;g12c49ae787f_0_10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2c49ae787f_0_1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697" name="Google Shape;697;g12c49ae787f_0_1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2c49ae787f_0_1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600"/>
              <a:t>Speaking of data scientists, let’s segue to the roles in the data science world and where YOU can come in.</a:t>
            </a:r>
            <a:endParaRPr sz="1600"/>
          </a:p>
        </p:txBody>
      </p:sp>
      <p:sp>
        <p:nvSpPr>
          <p:cNvPr id="711" name="Google Shape;711;g12c49ae787f_0_1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2cb0ce08e5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723" name="Google Shape;723;g12cb0ce08e5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2c07a98c4c_0_24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749" name="Google Shape;749;g12c07a98c4c_0_24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c49ae787f_0_1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4" name="Google Shape;774;g12c49ae787f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07a98c4c_0_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g12c07a98c4c_0_3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PH" sz="1000"/>
              <a:t>Nature metaphors – so data doesn’t sound too artificial, impersonal, or unnatural :)</a:t>
            </a:r>
            <a:endParaRPr sz="1000"/>
          </a:p>
          <a:p>
            <a:pPr indent="-2921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PH" sz="1000"/>
              <a:t>Artifact - large forests, amazing and daunting</a:t>
            </a:r>
            <a:endParaRPr sz="1000"/>
          </a:p>
          <a:p>
            <a:pPr indent="-2921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PH" sz="1000"/>
              <a:t>Journey - intricate systems to generate and use it</a:t>
            </a:r>
            <a:endParaRPr sz="1000"/>
          </a:p>
          <a:p>
            <a:pPr indent="-2921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PH" sz="1000"/>
              <a:t>Milestones - Stop and smell the flowers</a:t>
            </a:r>
            <a:endParaRPr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2c07a98c4c_0_25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815" name="Google Shape;815;g12c07a98c4c_0_25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2cb0ce08e5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6" name="Google Shape;826;g12cb0ce08e5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c07a98c4c_0_2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g12c07a98c4c_0_2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c07a98c4c_0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12c07a98c4c_0_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c07a98c4c_0_5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500"/>
              <a:t>Data is significantly larger than the apps that spawned them</a:t>
            </a:r>
            <a:endParaRPr sz="1500"/>
          </a:p>
        </p:txBody>
      </p:sp>
      <p:sp>
        <p:nvSpPr>
          <p:cNvPr id="232" name="Google Shape;232;g12c07a98c4c_0_5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c07a98c4c_0_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12c07a98c4c_0_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c49ae787f_0_1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g12c49ae787f_0_1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/>
              <a:t>Orders - small, regular, large, XL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60960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indent="-60960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indent="-60960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indent="-60960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indent="-60960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>
            <p:ph idx="2" type="pic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2"/>
          <p:cNvSpPr/>
          <p:nvPr>
            <p:ph idx="3" type="pic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2"/>
          <p:cNvSpPr/>
          <p:nvPr>
            <p:ph idx="4" type="pic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i="1" sz="3200"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venir"/>
              <a:buNone/>
              <a:defRPr sz="4800">
                <a:latin typeface="Avenir"/>
                <a:ea typeface="Avenir"/>
                <a:cs typeface="Avenir"/>
                <a:sym typeface="Avenir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048000" y="7204076"/>
            <a:ext cx="182880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mic Sans MS"/>
              <a:buNone/>
              <a:defRPr sz="4800"/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None/>
              <a:defRPr sz="4000"/>
            </a:lvl2pPr>
            <a:lvl3pPr lvl="2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ic Sans MS"/>
              <a:buNone/>
              <a:defRPr sz="3600"/>
            </a:lvl3pPr>
            <a:lvl4pPr lvl="3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4pPr>
            <a:lvl5pPr lvl="4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1828800" y="12496800"/>
            <a:ext cx="5079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8331200" y="12496800"/>
            <a:ext cx="7721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17475200" y="12496800"/>
            <a:ext cx="5079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0" type="dt"/>
          </p:nvPr>
        </p:nvSpPr>
        <p:spPr>
          <a:xfrm>
            <a:off x="167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8077200" y="12712701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 flipH="1">
            <a:off x="21990300" y="11322467"/>
            <a:ext cx="2393700" cy="2393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9"/>
          <p:cNvSpPr/>
          <p:nvPr/>
        </p:nvSpPr>
        <p:spPr>
          <a:xfrm flipH="1">
            <a:off x="21990300" y="11322333"/>
            <a:ext cx="2393700" cy="23937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9"/>
          <p:cNvSpPr txBox="1"/>
          <p:nvPr>
            <p:ph type="ctrTitle"/>
          </p:nvPr>
        </p:nvSpPr>
        <p:spPr>
          <a:xfrm>
            <a:off x="1041400" y="4851400"/>
            <a:ext cx="219255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1041400" y="7437681"/>
            <a:ext cx="21925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1229200" y="5507600"/>
            <a:ext cx="21925500" cy="27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 flipH="1" rot="10800000">
            <a:off x="0" y="4496100"/>
            <a:ext cx="24384000" cy="921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1"/>
          <p:cNvSpPr/>
          <p:nvPr/>
        </p:nvSpPr>
        <p:spPr>
          <a:xfrm>
            <a:off x="0" y="4496000"/>
            <a:ext cx="24384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1258400" y="5117533"/>
            <a:ext cx="21925500" cy="7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 flipH="1" rot="10800000">
            <a:off x="0" y="4496100"/>
            <a:ext cx="24384000" cy="921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2"/>
          <p:cNvSpPr/>
          <p:nvPr/>
        </p:nvSpPr>
        <p:spPr>
          <a:xfrm>
            <a:off x="0" y="4496000"/>
            <a:ext cx="24384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1258400" y="5117534"/>
            <a:ext cx="10666500" cy="7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95" name="Google Shape;95;p22"/>
          <p:cNvSpPr txBox="1"/>
          <p:nvPr>
            <p:ph idx="2" type="body"/>
          </p:nvPr>
        </p:nvSpPr>
        <p:spPr>
          <a:xfrm>
            <a:off x="12518000" y="5117534"/>
            <a:ext cx="10666500" cy="7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 flipH="1" rot="10800000">
            <a:off x="0" y="1750500"/>
            <a:ext cx="24384000" cy="1196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3"/>
          <p:cNvSpPr/>
          <p:nvPr/>
        </p:nvSpPr>
        <p:spPr>
          <a:xfrm>
            <a:off x="0" y="1750267"/>
            <a:ext cx="24384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3"/>
          <p:cNvSpPr txBox="1"/>
          <p:nvPr>
            <p:ph type="title"/>
          </p:nvPr>
        </p:nvSpPr>
        <p:spPr>
          <a:xfrm>
            <a:off x="262000" y="43600"/>
            <a:ext cx="235377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/>
        </p:nvSpPr>
        <p:spPr>
          <a:xfrm flipH="1" rot="10800000">
            <a:off x="8737600" y="67"/>
            <a:ext cx="15646500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4"/>
          <p:cNvSpPr/>
          <p:nvPr/>
        </p:nvSpPr>
        <p:spPr>
          <a:xfrm rot="-5400000">
            <a:off x="2024350" y="6713250"/>
            <a:ext cx="13716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 txBox="1"/>
          <p:nvPr>
            <p:ph type="title"/>
          </p:nvPr>
        </p:nvSpPr>
        <p:spPr>
          <a:xfrm>
            <a:off x="602874" y="954133"/>
            <a:ext cx="74880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602867" y="3908800"/>
            <a:ext cx="7488000" cy="8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31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1307333" y="1302000"/>
            <a:ext cx="16605600" cy="109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10" name="Google Shape;110;p25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/>
          <p:nvPr/>
        </p:nvSpPr>
        <p:spPr>
          <a:xfrm flipH="1">
            <a:off x="0" y="0"/>
            <a:ext cx="12192000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/>
          <p:nvPr/>
        </p:nvSpPr>
        <p:spPr>
          <a:xfrm rot="5400000">
            <a:off x="5190467" y="6714100"/>
            <a:ext cx="137145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1" type="subTitle"/>
          </p:nvPr>
        </p:nvSpPr>
        <p:spPr>
          <a:xfrm>
            <a:off x="708000" y="7411912"/>
            <a:ext cx="107871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6" name="Google Shape;116;p26"/>
          <p:cNvSpPr txBox="1"/>
          <p:nvPr>
            <p:ph idx="2" type="body"/>
          </p:nvPr>
        </p:nvSpPr>
        <p:spPr>
          <a:xfrm>
            <a:off x="13172000" y="1931200"/>
            <a:ext cx="10232100" cy="9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>
                <a:solidFill>
                  <a:schemeClr val="lt1"/>
                </a:solidFill>
              </a:defRPr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/>
        </p:nvSpPr>
        <p:spPr>
          <a:xfrm flipH="1" rot="10800000">
            <a:off x="0" y="100"/>
            <a:ext cx="24384000" cy="1252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7"/>
          <p:cNvSpPr/>
          <p:nvPr/>
        </p:nvSpPr>
        <p:spPr>
          <a:xfrm flipH="1" rot="10800000">
            <a:off x="0" y="12327167"/>
            <a:ext cx="24384000" cy="197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152400" y="12524867"/>
            <a:ext cx="223521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hasCustomPrompt="1" type="title"/>
          </p:nvPr>
        </p:nvSpPr>
        <p:spPr>
          <a:xfrm>
            <a:off x="1268000" y="3356067"/>
            <a:ext cx="21925500" cy="5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1268000" y="8812333"/>
            <a:ext cx="21925500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967045" y="331240"/>
            <a:ext cx="210312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 b="1" sz="80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967045" y="3008397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32715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indent="-132715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2pPr>
            <a:lvl3pPr indent="-132715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indent="-132715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4pPr>
            <a:lvl5pPr indent="-132715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5pPr>
            <a:lvl6pPr indent="-132715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6pPr>
            <a:lvl7pPr indent="-132715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7pPr>
            <a:lvl8pPr indent="-132715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8pPr>
            <a:lvl9pPr indent="-132715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0" type="dt"/>
          </p:nvPr>
        </p:nvSpPr>
        <p:spPr>
          <a:xfrm>
            <a:off x="1676400" y="12712701"/>
            <a:ext cx="72408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idx="10" type="dt"/>
          </p:nvPr>
        </p:nvSpPr>
        <p:spPr>
          <a:xfrm>
            <a:off x="1676400" y="12712704"/>
            <a:ext cx="72408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/>
          <p:nvPr>
            <p:ph type="title"/>
          </p:nvPr>
        </p:nvSpPr>
        <p:spPr>
          <a:xfrm>
            <a:off x="1689101" y="355600"/>
            <a:ext cx="210057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9pPr>
          </a:lstStyle>
          <a:p/>
        </p:txBody>
      </p:sp>
      <p:sp>
        <p:nvSpPr>
          <p:cNvPr id="140" name="Google Shape;140;p32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  <p:pic>
        <p:nvPicPr>
          <p:cNvPr descr="ForTheWomen_blacktext (2) (1).png" id="143" name="Google Shape;14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0507" y="11876200"/>
            <a:ext cx="2374821" cy="167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/>
          <p:nvPr>
            <p:ph type="title"/>
          </p:nvPr>
        </p:nvSpPr>
        <p:spPr>
          <a:xfrm>
            <a:off x="1778000" y="2298701"/>
            <a:ext cx="20828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35475" lIns="135475" spcFirstLastPara="1" rIns="135475" wrap="square" tIns="1354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9pPr>
          </a:lstStyle>
          <a:p/>
        </p:txBody>
      </p:sp>
      <p:sp>
        <p:nvSpPr>
          <p:cNvPr id="146" name="Google Shape;146;p34"/>
          <p:cNvSpPr txBox="1"/>
          <p:nvPr>
            <p:ph idx="1" type="body"/>
          </p:nvPr>
        </p:nvSpPr>
        <p:spPr>
          <a:xfrm>
            <a:off x="1778000" y="7073899"/>
            <a:ext cx="208281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sz="5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sz="5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sz="5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sz="5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sz="5400"/>
            </a:lvl5pPr>
            <a:lvl6pPr indent="-60960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6pPr>
            <a:lvl7pPr indent="-60960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7pPr>
            <a:lvl8pPr indent="-60960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8pPr>
            <a:lvl9pPr indent="-60960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9pPr>
          </a:lstStyle>
          <a:p/>
        </p:txBody>
      </p:sp>
      <p:sp>
        <p:nvSpPr>
          <p:cNvPr id="147" name="Google Shape;147;p34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/>
          <p:nvPr>
            <p:ph type="title"/>
          </p:nvPr>
        </p:nvSpPr>
        <p:spPr>
          <a:xfrm>
            <a:off x="1778000" y="4533901"/>
            <a:ext cx="20828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9pPr>
          </a:lstStyle>
          <a:p/>
        </p:txBody>
      </p:sp>
      <p:sp>
        <p:nvSpPr>
          <p:cNvPr id="150" name="Google Shape;150;p35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 txBox="1"/>
          <p:nvPr>
            <p:ph idx="1" type="body"/>
          </p:nvPr>
        </p:nvSpPr>
        <p:spPr>
          <a:xfrm>
            <a:off x="1689101" y="1778000"/>
            <a:ext cx="21005700" cy="101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244600" lvl="0" marL="457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Helvetica Neue"/>
              <a:buChar char="•"/>
              <a:defRPr sz="4800">
                <a:latin typeface="Avenir"/>
                <a:ea typeface="Avenir"/>
                <a:cs typeface="Avenir"/>
                <a:sym typeface="Avenir"/>
              </a:defRPr>
            </a:lvl1pPr>
            <a:lvl2pPr indent="-1244600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Helvetica Neue"/>
              <a:buChar char="•"/>
              <a:defRPr sz="4800"/>
            </a:lvl2pPr>
            <a:lvl3pPr indent="-1244600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Helvetica Neue"/>
              <a:buChar char="•"/>
              <a:defRPr sz="4800"/>
            </a:lvl3pPr>
            <a:lvl4pPr indent="-1244600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Helvetica Neue"/>
              <a:buChar char="•"/>
              <a:defRPr sz="4800"/>
            </a:lvl4pPr>
            <a:lvl5pPr indent="-1244600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Helvetica Neue"/>
              <a:buChar char="•"/>
              <a:defRPr sz="4800"/>
            </a:lvl5pPr>
            <a:lvl6pPr indent="-60960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6pPr>
            <a:lvl7pPr indent="-60960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7pPr>
            <a:lvl8pPr indent="-60960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8pPr>
            <a:lvl9pPr indent="-60960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9pPr>
          </a:lstStyle>
          <a:p/>
        </p:txBody>
      </p:sp>
      <p:sp>
        <p:nvSpPr>
          <p:cNvPr id="153" name="Google Shape;153;p36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 txBox="1"/>
          <p:nvPr>
            <p:ph idx="1" type="body"/>
          </p:nvPr>
        </p:nvSpPr>
        <p:spPr>
          <a:xfrm>
            <a:off x="2387600" y="8953501"/>
            <a:ext cx="19621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i="1" sz="3200"/>
            </a:lvl1pPr>
            <a:lvl2pPr indent="-609600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2pPr>
            <a:lvl3pPr indent="-609600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3pPr>
            <a:lvl4pPr indent="-609600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4pPr>
            <a:lvl5pPr indent="-609600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5pPr>
            <a:lvl6pPr indent="-60960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6pPr>
            <a:lvl7pPr indent="-60960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7pPr>
            <a:lvl8pPr indent="-60960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8pPr>
            <a:lvl9pPr indent="-60960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9pPr>
          </a:lstStyle>
          <a:p/>
        </p:txBody>
      </p:sp>
      <p:sp>
        <p:nvSpPr>
          <p:cNvPr id="156" name="Google Shape;156;p37"/>
          <p:cNvSpPr txBox="1"/>
          <p:nvPr>
            <p:ph idx="2" type="body"/>
          </p:nvPr>
        </p:nvSpPr>
        <p:spPr>
          <a:xfrm>
            <a:off x="2387600" y="5983579"/>
            <a:ext cx="19621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venir"/>
              <a:buNone/>
              <a:defRPr sz="4800">
                <a:latin typeface="Avenir"/>
                <a:ea typeface="Avenir"/>
                <a:cs typeface="Avenir"/>
                <a:sym typeface="Avenir"/>
              </a:defRPr>
            </a:lvl1pPr>
            <a:lvl2pPr indent="-609600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2pPr>
            <a:lvl3pPr indent="-609600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3pPr>
            <a:lvl4pPr indent="-609600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4pPr>
            <a:lvl5pPr indent="-609600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5pPr>
            <a:lvl6pPr indent="-60960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6pPr>
            <a:lvl7pPr indent="-60960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7pPr>
            <a:lvl8pPr indent="-60960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8pPr>
            <a:lvl9pPr indent="-60960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9pPr>
          </a:lstStyle>
          <a:p/>
        </p:txBody>
      </p:sp>
      <p:sp>
        <p:nvSpPr>
          <p:cNvPr id="157" name="Google Shape;157;p37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8"/>
          <p:cNvSpPr txBox="1"/>
          <p:nvPr>
            <p:ph type="title"/>
          </p:nvPr>
        </p:nvSpPr>
        <p:spPr>
          <a:xfrm>
            <a:off x="1264104" y="654768"/>
            <a:ext cx="219456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 b="1" sz="80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9pPr>
          </a:lstStyle>
          <a:p/>
        </p:txBody>
      </p:sp>
      <p:sp>
        <p:nvSpPr>
          <p:cNvPr id="160" name="Google Shape;160;p38"/>
          <p:cNvSpPr txBox="1"/>
          <p:nvPr>
            <p:ph idx="1" type="body"/>
          </p:nvPr>
        </p:nvSpPr>
        <p:spPr>
          <a:xfrm>
            <a:off x="1233107" y="4058939"/>
            <a:ext cx="21945600" cy="81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32715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indent="-132715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2pPr>
            <a:lvl3pPr indent="-132715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indent="-132715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4pPr>
            <a:lvl5pPr indent="-132715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5pPr>
            <a:lvl6pPr indent="-132715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6pPr>
            <a:lvl7pPr indent="-132715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7pPr>
            <a:lvl8pPr indent="-132715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8pPr>
            <a:lvl9pPr indent="-132715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264104" y="654773"/>
            <a:ext cx="219456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 b="1" sz="80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9pPr>
          </a:lstStyle>
          <a:p/>
        </p:txBody>
      </p:sp>
      <p:sp>
        <p:nvSpPr>
          <p:cNvPr id="163" name="Google Shape;163;p39"/>
          <p:cNvSpPr txBox="1"/>
          <p:nvPr>
            <p:ph idx="1" type="body"/>
          </p:nvPr>
        </p:nvSpPr>
        <p:spPr>
          <a:xfrm>
            <a:off x="1233107" y="4058939"/>
            <a:ext cx="21945600" cy="81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32715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indent="-132715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2pPr>
            <a:lvl3pPr indent="-132715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indent="-132715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4pPr>
            <a:lvl5pPr indent="-132715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5pPr>
            <a:lvl6pPr indent="-132715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6pPr>
            <a:lvl7pPr indent="-132715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7pPr>
            <a:lvl8pPr indent="-132715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8pPr>
            <a:lvl9pPr indent="-132715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9pPr>
          </a:lstStyle>
          <a:p/>
        </p:txBody>
      </p:sp>
      <p:sp>
        <p:nvSpPr>
          <p:cNvPr id="164" name="Google Shape;164;p39"/>
          <p:cNvSpPr txBox="1"/>
          <p:nvPr>
            <p:ph idx="2" type="body"/>
          </p:nvPr>
        </p:nvSpPr>
        <p:spPr>
          <a:xfrm>
            <a:off x="1233107" y="1728576"/>
            <a:ext cx="21945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Font typeface="Avenir"/>
              <a:buNone/>
              <a:defRPr sz="53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Font typeface="Helvetica Neue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Font typeface="Helvetica Neue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Font typeface="Helvetica Neue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Font typeface="Helvetica Neue"/>
              <a:buNone/>
              <a:defRPr/>
            </a:lvl5pPr>
            <a:lvl6pPr indent="-132715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6pPr>
            <a:lvl7pPr indent="-132715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7pPr>
            <a:lvl8pPr indent="-132715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8pPr>
            <a:lvl9pPr indent="-132715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/>
          <p:nvPr>
            <p:ph type="title"/>
          </p:nvPr>
        </p:nvSpPr>
        <p:spPr>
          <a:xfrm>
            <a:off x="1679576" y="914400"/>
            <a:ext cx="7864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35475" lIns="135475" spcFirstLastPara="1" rIns="135475" wrap="square" tIns="1354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 sz="6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9pPr>
          </a:lstStyle>
          <a:p/>
        </p:txBody>
      </p:sp>
      <p:sp>
        <p:nvSpPr>
          <p:cNvPr id="167" name="Google Shape;167;p40"/>
          <p:cNvSpPr txBox="1"/>
          <p:nvPr>
            <p:ph idx="1" type="body"/>
          </p:nvPr>
        </p:nvSpPr>
        <p:spPr>
          <a:xfrm>
            <a:off x="10366376" y="1974853"/>
            <a:ext cx="12344700" cy="9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32715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6400"/>
            </a:lvl1pPr>
            <a:lvl2pPr indent="-132715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5600"/>
            </a:lvl2pPr>
            <a:lvl3pPr indent="-132715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800"/>
            </a:lvl3pPr>
            <a:lvl4pPr indent="-132715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4pPr>
            <a:lvl5pPr indent="-132715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5pPr>
            <a:lvl6pPr indent="-132715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6pPr>
            <a:lvl7pPr indent="-132715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7pPr>
            <a:lvl8pPr indent="-132715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8pPr>
            <a:lvl9pPr indent="-132715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9pPr>
          </a:lstStyle>
          <a:p/>
        </p:txBody>
      </p:sp>
      <p:sp>
        <p:nvSpPr>
          <p:cNvPr id="168" name="Google Shape;168;p40"/>
          <p:cNvSpPr txBox="1"/>
          <p:nvPr>
            <p:ph idx="2" type="body"/>
          </p:nvPr>
        </p:nvSpPr>
        <p:spPr>
          <a:xfrm>
            <a:off x="1679576" y="4114800"/>
            <a:ext cx="7864800" cy="7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3200"/>
            </a:lvl1pPr>
            <a:lvl2pPr indent="-22860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800"/>
            </a:lvl2pPr>
            <a:lvl3pPr indent="-22860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400"/>
            </a:lvl3pPr>
            <a:lvl4pPr indent="-22860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4pPr>
            <a:lvl5pPr indent="-22860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5pPr>
            <a:lvl6pPr indent="-22860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6pPr>
            <a:lvl7pPr indent="-22860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7pPr>
            <a:lvl8pPr indent="-22860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8pPr>
            <a:lvl9pPr indent="-22860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9pPr>
          </a:lstStyle>
          <a:p/>
        </p:txBody>
      </p:sp>
      <p:sp>
        <p:nvSpPr>
          <p:cNvPr id="169" name="Google Shape;169;p40"/>
          <p:cNvSpPr txBox="1"/>
          <p:nvPr>
            <p:ph idx="10" type="dt"/>
          </p:nvPr>
        </p:nvSpPr>
        <p:spPr>
          <a:xfrm>
            <a:off x="0" y="0"/>
            <a:ext cx="8000100" cy="8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1" type="ftr"/>
          </p:nvPr>
        </p:nvSpPr>
        <p:spPr>
          <a:xfrm>
            <a:off x="0" y="0"/>
            <a:ext cx="8000100" cy="8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0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>
            <p:ph idx="2" type="pic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>
            <p:ph idx="2" type="pic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venir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60960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indent="-60960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indent="-60960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indent="-60960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indent="-60960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>
            <p:ph idx="2" type="pic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53022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indent="-53022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indent="-53022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indent="-53022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indent="-53022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7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6413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1258400" y="5117533"/>
            <a:ext cx="21925500" cy="7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"/>
              <a:buChar char="●"/>
              <a:defRPr b="0" i="0" sz="4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2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1689101" y="355600"/>
            <a:ext cx="210057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1689101" y="3149600"/>
            <a:ext cx="21005700" cy="9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327150" lvl="0" marL="4572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27150" lvl="1" marL="9144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27150" lvl="2" marL="13716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327150" lvl="3" marL="18288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27150" lvl="4" marL="22860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27150" lvl="5" marL="27432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27150" lvl="6" marL="32004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27150" lvl="7" marL="36576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27150" lvl="8" marL="41148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  <p:pic>
        <p:nvPicPr>
          <p:cNvPr descr="ForTheWomen_blacktext (2) (1).png" id="131" name="Google Shape;131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40507" y="11876200"/>
            <a:ext cx="2374821" cy="167892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keditor.com/cke4/addon/spreadsheet" TargetMode="External"/><Relationship Id="rId4" Type="http://schemas.openxmlformats.org/officeDocument/2006/relationships/hyperlink" Target="https://www.mysqltutorial.org/mysql-sample-database.aspx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44.png"/><Relationship Id="rId7" Type="http://schemas.openxmlformats.org/officeDocument/2006/relationships/image" Target="../media/image32.png"/><Relationship Id="rId8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44.png"/><Relationship Id="rId7" Type="http://schemas.openxmlformats.org/officeDocument/2006/relationships/image" Target="../media/image32.png"/><Relationship Id="rId8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176" name="Google Shape;1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895" y="562367"/>
            <a:ext cx="17810210" cy="1259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/>
        </p:nvSpPr>
        <p:spPr>
          <a:xfrm>
            <a:off x="13320425" y="12248825"/>
            <a:ext cx="90507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https://ckeditor.com/cke4/addon/spreadsheet</a:t>
            </a:r>
            <a:endParaRPr i="1" sz="2400">
              <a:solidFill>
                <a:srgbClr val="D82B5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https://www.mysqltutorial.org/mysql-sample-database.aspx</a:t>
            </a:r>
            <a:endParaRPr i="1" sz="2400">
              <a:solidFill>
                <a:srgbClr val="D82B5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t/>
            </a:r>
            <a:endParaRPr i="1" sz="2400">
              <a:solidFill>
                <a:srgbClr val="D82B5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4" name="Google Shape;304;p50"/>
          <p:cNvSpPr txBox="1"/>
          <p:nvPr/>
        </p:nvSpPr>
        <p:spPr>
          <a:xfrm>
            <a:off x="9652000" y="8623650"/>
            <a:ext cx="55890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A89"/>
              </a:buClr>
              <a:buSzPts val="3500"/>
              <a:buFont typeface="Avenir"/>
              <a:buNone/>
            </a:pPr>
            <a:r>
              <a:rPr b="1" lang="en-PH" sz="4000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Databases allow for </a:t>
            </a:r>
            <a:r>
              <a:rPr b="1" lang="en-PH" sz="4000" u="sng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more </a:t>
            </a:r>
            <a:r>
              <a:rPr b="1" lang="en-PH" sz="4000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flexibility and size</a:t>
            </a:r>
            <a:endParaRPr b="1" i="0" sz="4000" u="none" cap="none" strike="noStrike">
              <a:solidFill>
                <a:srgbClr val="283A8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p50"/>
          <p:cNvSpPr txBox="1"/>
          <p:nvPr/>
        </p:nvSpPr>
        <p:spPr>
          <a:xfrm>
            <a:off x="2275225" y="8681994"/>
            <a:ext cx="50799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A89"/>
              </a:buClr>
              <a:buSzPts val="4000"/>
              <a:buFont typeface="Avenir"/>
              <a:buNone/>
            </a:pPr>
            <a:r>
              <a:rPr b="1" lang="en-PH" sz="4000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Spreadsheets are one starting point</a:t>
            </a:r>
            <a:endParaRPr b="1" i="0" sz="4000" u="none" cap="none" strike="noStrike">
              <a:solidFill>
                <a:srgbClr val="283A8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50"/>
          <p:cNvSpPr txBox="1"/>
          <p:nvPr/>
        </p:nvSpPr>
        <p:spPr>
          <a:xfrm>
            <a:off x="16973524" y="8682000"/>
            <a:ext cx="5397600" cy="2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177"/>
              </a:buClr>
              <a:buSzPts val="3500"/>
              <a:buFont typeface="Avenir"/>
              <a:buNone/>
            </a:pPr>
            <a:r>
              <a:rPr b="1" lang="en-PH" sz="4000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Data lakes allow for </a:t>
            </a:r>
            <a:r>
              <a:rPr b="1" lang="en-PH" sz="4000" u="sng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max </a:t>
            </a:r>
            <a:r>
              <a:rPr b="1" lang="en-PH" sz="4000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flexibility and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TheWomen_blacktext (2) (1).png" id="307" name="Google Shape;30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5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09" name="Google Shape;309;p5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0" name="Google Shape;310;p5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1" name="Google Shape;311;p50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AN ARTIFACT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3037" y="3530425"/>
            <a:ext cx="6604276" cy="48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0799" y="3100613"/>
            <a:ext cx="6263049" cy="50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73525" y="2852975"/>
            <a:ext cx="5498550" cy="54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5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20" name="Google Shape;320;p5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1" name="Google Shape;321;p5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22" name="Google Shape;322;p51"/>
          <p:cNvSpPr txBox="1"/>
          <p:nvPr/>
        </p:nvSpPr>
        <p:spPr>
          <a:xfrm>
            <a:off x="3019500" y="5007525"/>
            <a:ext cx="147282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79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Data by itself is useless. Data is only useful if you app</a:t>
            </a:r>
            <a:r>
              <a:rPr lang="en-PH" sz="79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ly </a:t>
            </a:r>
            <a:r>
              <a:rPr lang="en-PH" sz="79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it.</a:t>
            </a:r>
            <a:endParaRPr sz="7900">
              <a:solidFill>
                <a:srgbClr val="27287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12414077" y="8782313"/>
            <a:ext cx="8448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30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Todd Park, former CTO of the USA</a:t>
            </a:r>
            <a:endParaRPr i="1" sz="14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51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AN ARTIFACT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325" name="Google Shape;3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7300" y="4672025"/>
            <a:ext cx="2595375" cy="38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/>
        </p:nvSpPr>
        <p:spPr>
          <a:xfrm>
            <a:off x="1088100" y="6075550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as a Journey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332" name="Google Shape;33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2"/>
          <p:cNvPicPr preferRelativeResize="0"/>
          <p:nvPr/>
        </p:nvPicPr>
        <p:blipFill rotWithShape="1">
          <a:blip r:embed="rId4">
            <a:alphaModFix/>
          </a:blip>
          <a:srcRect b="0" l="7935" r="0" t="0"/>
          <a:stretch/>
        </p:blipFill>
        <p:spPr>
          <a:xfrm>
            <a:off x="9733000" y="1506225"/>
            <a:ext cx="4917900" cy="415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4" name="Google Shape;334;p52"/>
          <p:cNvSpPr txBox="1"/>
          <p:nvPr/>
        </p:nvSpPr>
        <p:spPr>
          <a:xfrm>
            <a:off x="7776450" y="7550850"/>
            <a:ext cx="883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PH" sz="40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 took a walk in the woods and came out taller than the trees.</a:t>
            </a:r>
            <a:endParaRPr b="1" sz="1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53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40" name="Google Shape;340;p53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1" name="Google Shape;341;p53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42" name="Google Shape;342;p53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 JOURNEY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343" name="Google Shape;34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Data is transformative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 mess of pieces can shape an organization’s future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 data strategy is vital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Repeated and agile = Win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 data-driven culture is key, from collection to use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0013" y="7266325"/>
            <a:ext cx="3443972" cy="56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3"/>
          <p:cNvSpPr txBox="1"/>
          <p:nvPr/>
        </p:nvSpPr>
        <p:spPr>
          <a:xfrm>
            <a:off x="4102450" y="12935975"/>
            <a:ext cx="19563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21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https://www.linkedin.com/posts/andreasvonderheydt_the-difference-between-raw-data-and-the-stories-activity-6837751869125873664-beki/</a:t>
            </a:r>
            <a:endParaRPr i="1" sz="21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4300">
                <a:latin typeface="Avenir"/>
                <a:ea typeface="Avenir"/>
                <a:cs typeface="Avenir"/>
                <a:sym typeface="Avenir"/>
              </a:rPr>
              <a:t>Data pipelines</a:t>
            </a:r>
            <a:r>
              <a:rPr lang="en-PH" sz="4300">
                <a:latin typeface="Avenir"/>
                <a:ea typeface="Avenir"/>
                <a:cs typeface="Avenir"/>
                <a:sym typeface="Avenir"/>
              </a:rPr>
              <a:t> are software systems that automates key parts of the data management process.</a:t>
            </a:r>
            <a:endParaRPr sz="43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53" name="Google Shape;353;p54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54" name="Google Shape;354;p54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5" name="Google Shape;355;p54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56" name="Google Shape;356;p54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 JOURNEY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357" name="Google Shape;35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350" y="2191650"/>
            <a:ext cx="15133275" cy="9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4"/>
          <p:cNvSpPr txBox="1"/>
          <p:nvPr/>
        </p:nvSpPr>
        <p:spPr>
          <a:xfrm>
            <a:off x="7688850" y="12956625"/>
            <a:ext cx="142329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4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https://www.equalexperts.com/blog/our-thinking/what-is-a-data-pipeline/</a:t>
            </a:r>
            <a:endParaRPr i="1" sz="24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300">
                <a:latin typeface="Avenir"/>
                <a:ea typeface="Avenir"/>
                <a:cs typeface="Avenir"/>
                <a:sym typeface="Avenir"/>
              </a:rPr>
              <a:t>Talk to the data engineers when automating the collection and storage part of your project.</a:t>
            </a:r>
            <a:endParaRPr sz="43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65" name="Google Shape;365;p55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66" name="Google Shape;366;p55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7" name="Google Shape;367;p55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68" name="Google Shape;368;p55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 JOURNEY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369" name="Google Shape;36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5"/>
          <p:cNvSpPr txBox="1"/>
          <p:nvPr/>
        </p:nvSpPr>
        <p:spPr>
          <a:xfrm>
            <a:off x="7468425" y="12816125"/>
            <a:ext cx="15248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https://makemeanalyst.com/who-is-big-data-engineer-and-how-to-become-a-big-data-engineer/</a:t>
            </a:r>
            <a:endParaRPr i="1" sz="23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1" name="Google Shape;3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8414" y="4138663"/>
            <a:ext cx="12456575" cy="54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300">
                <a:latin typeface="Avenir"/>
                <a:ea typeface="Avenir"/>
                <a:cs typeface="Avenir"/>
                <a:sym typeface="Avenir"/>
              </a:rPr>
              <a:t>SQL is the language across many industry platforms, with each having their own ‘dialect’ and special features.</a:t>
            </a:r>
            <a:endParaRPr sz="43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77" name="Google Shape;377;p5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78" name="Google Shape;378;p5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9" name="Google Shape;379;p5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80" name="Google Shape;380;p56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 JOURNEY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381" name="Google Shape;38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56"/>
          <p:cNvGrpSpPr/>
          <p:nvPr/>
        </p:nvGrpSpPr>
        <p:grpSpPr>
          <a:xfrm>
            <a:off x="7316014" y="7365615"/>
            <a:ext cx="7155649" cy="2888359"/>
            <a:chOff x="735950" y="2630225"/>
            <a:chExt cx="2785600" cy="1124400"/>
          </a:xfrm>
        </p:grpSpPr>
        <p:sp>
          <p:nvSpPr>
            <p:cNvPr id="383" name="Google Shape;383;p56"/>
            <p:cNvSpPr/>
            <p:nvPr/>
          </p:nvSpPr>
          <p:spPr>
            <a:xfrm>
              <a:off x="735950" y="2630225"/>
              <a:ext cx="545700" cy="562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6"/>
            <p:cNvSpPr/>
            <p:nvPr/>
          </p:nvSpPr>
          <p:spPr>
            <a:xfrm>
              <a:off x="735950" y="3192425"/>
              <a:ext cx="545700" cy="5622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6"/>
            <p:cNvSpPr txBox="1"/>
            <p:nvPr/>
          </p:nvSpPr>
          <p:spPr>
            <a:xfrm>
              <a:off x="1385250" y="2630225"/>
              <a:ext cx="2136300" cy="9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PH" sz="32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DML (Manipulate)</a:t>
              </a:r>
              <a:endParaRPr sz="32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3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INSERT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UPDATE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DELETE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6" name="Google Shape;386;p56"/>
            <p:cNvSpPr/>
            <p:nvPr/>
          </p:nvSpPr>
          <p:spPr>
            <a:xfrm>
              <a:off x="825925" y="2728449"/>
              <a:ext cx="365755" cy="365776"/>
            </a:xfrm>
            <a:custGeom>
              <a:rect b="b" l="l" r="r" t="t"/>
              <a:pathLst>
                <a:path extrusionOk="0" h="16999" w="17000">
                  <a:moveTo>
                    <a:pt x="8769" y="5740"/>
                  </a:moveTo>
                  <a:lnTo>
                    <a:pt x="9037" y="5788"/>
                  </a:lnTo>
                  <a:lnTo>
                    <a:pt x="9282" y="5862"/>
                  </a:lnTo>
                  <a:lnTo>
                    <a:pt x="9550" y="5935"/>
                  </a:lnTo>
                  <a:lnTo>
                    <a:pt x="9794" y="6057"/>
                  </a:lnTo>
                  <a:lnTo>
                    <a:pt x="10014" y="6204"/>
                  </a:lnTo>
                  <a:lnTo>
                    <a:pt x="10234" y="6350"/>
                  </a:lnTo>
                  <a:lnTo>
                    <a:pt x="10454" y="6546"/>
                  </a:lnTo>
                  <a:lnTo>
                    <a:pt x="10649" y="6765"/>
                  </a:lnTo>
                  <a:lnTo>
                    <a:pt x="10796" y="6985"/>
                  </a:lnTo>
                  <a:lnTo>
                    <a:pt x="10942" y="7205"/>
                  </a:lnTo>
                  <a:lnTo>
                    <a:pt x="11064" y="7449"/>
                  </a:lnTo>
                  <a:lnTo>
                    <a:pt x="11138" y="7718"/>
                  </a:lnTo>
                  <a:lnTo>
                    <a:pt x="11211" y="7962"/>
                  </a:lnTo>
                  <a:lnTo>
                    <a:pt x="11260" y="8231"/>
                  </a:lnTo>
                  <a:lnTo>
                    <a:pt x="11260" y="8499"/>
                  </a:lnTo>
                  <a:lnTo>
                    <a:pt x="11260" y="8768"/>
                  </a:lnTo>
                  <a:lnTo>
                    <a:pt x="11211" y="9037"/>
                  </a:lnTo>
                  <a:lnTo>
                    <a:pt x="11138" y="9281"/>
                  </a:lnTo>
                  <a:lnTo>
                    <a:pt x="11064" y="9550"/>
                  </a:lnTo>
                  <a:lnTo>
                    <a:pt x="10942" y="9794"/>
                  </a:lnTo>
                  <a:lnTo>
                    <a:pt x="10796" y="10014"/>
                  </a:lnTo>
                  <a:lnTo>
                    <a:pt x="10649" y="10233"/>
                  </a:lnTo>
                  <a:lnTo>
                    <a:pt x="10454" y="10453"/>
                  </a:lnTo>
                  <a:lnTo>
                    <a:pt x="10234" y="10649"/>
                  </a:lnTo>
                  <a:lnTo>
                    <a:pt x="10014" y="10795"/>
                  </a:lnTo>
                  <a:lnTo>
                    <a:pt x="9794" y="10942"/>
                  </a:lnTo>
                  <a:lnTo>
                    <a:pt x="9550" y="11064"/>
                  </a:lnTo>
                  <a:lnTo>
                    <a:pt x="9282" y="11137"/>
                  </a:lnTo>
                  <a:lnTo>
                    <a:pt x="9037" y="11210"/>
                  </a:lnTo>
                  <a:lnTo>
                    <a:pt x="8769" y="11259"/>
                  </a:lnTo>
                  <a:lnTo>
                    <a:pt x="8231" y="11259"/>
                  </a:lnTo>
                  <a:lnTo>
                    <a:pt x="7963" y="11210"/>
                  </a:lnTo>
                  <a:lnTo>
                    <a:pt x="7719" y="11137"/>
                  </a:lnTo>
                  <a:lnTo>
                    <a:pt x="7450" y="11064"/>
                  </a:lnTo>
                  <a:lnTo>
                    <a:pt x="7206" y="10942"/>
                  </a:lnTo>
                  <a:lnTo>
                    <a:pt x="6986" y="10795"/>
                  </a:lnTo>
                  <a:lnTo>
                    <a:pt x="6766" y="10649"/>
                  </a:lnTo>
                  <a:lnTo>
                    <a:pt x="6546" y="10453"/>
                  </a:lnTo>
                  <a:lnTo>
                    <a:pt x="6351" y="10233"/>
                  </a:lnTo>
                  <a:lnTo>
                    <a:pt x="6204" y="10014"/>
                  </a:lnTo>
                  <a:lnTo>
                    <a:pt x="6058" y="9794"/>
                  </a:lnTo>
                  <a:lnTo>
                    <a:pt x="5936" y="9550"/>
                  </a:lnTo>
                  <a:lnTo>
                    <a:pt x="5862" y="9281"/>
                  </a:lnTo>
                  <a:lnTo>
                    <a:pt x="5789" y="9037"/>
                  </a:lnTo>
                  <a:lnTo>
                    <a:pt x="5740" y="8768"/>
                  </a:lnTo>
                  <a:lnTo>
                    <a:pt x="5740" y="8499"/>
                  </a:lnTo>
                  <a:lnTo>
                    <a:pt x="5740" y="8231"/>
                  </a:lnTo>
                  <a:lnTo>
                    <a:pt x="5789" y="7962"/>
                  </a:lnTo>
                  <a:lnTo>
                    <a:pt x="5862" y="7718"/>
                  </a:lnTo>
                  <a:lnTo>
                    <a:pt x="5936" y="7449"/>
                  </a:lnTo>
                  <a:lnTo>
                    <a:pt x="6058" y="7205"/>
                  </a:lnTo>
                  <a:lnTo>
                    <a:pt x="6204" y="6985"/>
                  </a:lnTo>
                  <a:lnTo>
                    <a:pt x="6351" y="6765"/>
                  </a:lnTo>
                  <a:lnTo>
                    <a:pt x="6546" y="6546"/>
                  </a:lnTo>
                  <a:lnTo>
                    <a:pt x="6766" y="6350"/>
                  </a:lnTo>
                  <a:lnTo>
                    <a:pt x="6986" y="6204"/>
                  </a:lnTo>
                  <a:lnTo>
                    <a:pt x="7206" y="6057"/>
                  </a:lnTo>
                  <a:lnTo>
                    <a:pt x="7450" y="5935"/>
                  </a:lnTo>
                  <a:lnTo>
                    <a:pt x="7719" y="5862"/>
                  </a:lnTo>
                  <a:lnTo>
                    <a:pt x="7963" y="5788"/>
                  </a:lnTo>
                  <a:lnTo>
                    <a:pt x="8231" y="5740"/>
                  </a:lnTo>
                  <a:close/>
                  <a:moveTo>
                    <a:pt x="7914" y="0"/>
                  </a:moveTo>
                  <a:lnTo>
                    <a:pt x="7743" y="25"/>
                  </a:lnTo>
                  <a:lnTo>
                    <a:pt x="7596" y="73"/>
                  </a:lnTo>
                  <a:lnTo>
                    <a:pt x="7474" y="147"/>
                  </a:lnTo>
                  <a:lnTo>
                    <a:pt x="7328" y="244"/>
                  </a:lnTo>
                  <a:lnTo>
                    <a:pt x="7230" y="342"/>
                  </a:lnTo>
                  <a:lnTo>
                    <a:pt x="7132" y="489"/>
                  </a:lnTo>
                  <a:lnTo>
                    <a:pt x="7084" y="635"/>
                  </a:lnTo>
                  <a:lnTo>
                    <a:pt x="7035" y="782"/>
                  </a:lnTo>
                  <a:lnTo>
                    <a:pt x="6839" y="2540"/>
                  </a:lnTo>
                  <a:lnTo>
                    <a:pt x="6497" y="2638"/>
                  </a:lnTo>
                  <a:lnTo>
                    <a:pt x="6131" y="2784"/>
                  </a:lnTo>
                  <a:lnTo>
                    <a:pt x="5789" y="2931"/>
                  </a:lnTo>
                  <a:lnTo>
                    <a:pt x="5447" y="3102"/>
                  </a:lnTo>
                  <a:lnTo>
                    <a:pt x="4079" y="2027"/>
                  </a:lnTo>
                  <a:lnTo>
                    <a:pt x="3933" y="1930"/>
                  </a:lnTo>
                  <a:lnTo>
                    <a:pt x="3786" y="1881"/>
                  </a:lnTo>
                  <a:lnTo>
                    <a:pt x="3640" y="1832"/>
                  </a:lnTo>
                  <a:lnTo>
                    <a:pt x="3493" y="1832"/>
                  </a:lnTo>
                  <a:lnTo>
                    <a:pt x="3322" y="1856"/>
                  </a:lnTo>
                  <a:lnTo>
                    <a:pt x="3176" y="1905"/>
                  </a:lnTo>
                  <a:lnTo>
                    <a:pt x="3029" y="1978"/>
                  </a:lnTo>
                  <a:lnTo>
                    <a:pt x="2907" y="2076"/>
                  </a:lnTo>
                  <a:lnTo>
                    <a:pt x="2077" y="2907"/>
                  </a:lnTo>
                  <a:lnTo>
                    <a:pt x="1979" y="3029"/>
                  </a:lnTo>
                  <a:lnTo>
                    <a:pt x="1906" y="3175"/>
                  </a:lnTo>
                  <a:lnTo>
                    <a:pt x="1857" y="3322"/>
                  </a:lnTo>
                  <a:lnTo>
                    <a:pt x="1833" y="3493"/>
                  </a:lnTo>
                  <a:lnTo>
                    <a:pt x="1833" y="3639"/>
                  </a:lnTo>
                  <a:lnTo>
                    <a:pt x="1881" y="3786"/>
                  </a:lnTo>
                  <a:lnTo>
                    <a:pt x="1930" y="3932"/>
                  </a:lnTo>
                  <a:lnTo>
                    <a:pt x="2028" y="4079"/>
                  </a:lnTo>
                  <a:lnTo>
                    <a:pt x="3103" y="5447"/>
                  </a:lnTo>
                  <a:lnTo>
                    <a:pt x="2932" y="5788"/>
                  </a:lnTo>
                  <a:lnTo>
                    <a:pt x="2785" y="6130"/>
                  </a:lnTo>
                  <a:lnTo>
                    <a:pt x="2639" y="6497"/>
                  </a:lnTo>
                  <a:lnTo>
                    <a:pt x="2541" y="6839"/>
                  </a:lnTo>
                  <a:lnTo>
                    <a:pt x="782" y="7034"/>
                  </a:lnTo>
                  <a:lnTo>
                    <a:pt x="636" y="7083"/>
                  </a:lnTo>
                  <a:lnTo>
                    <a:pt x="489" y="7132"/>
                  </a:lnTo>
                  <a:lnTo>
                    <a:pt x="343" y="7229"/>
                  </a:lnTo>
                  <a:lnTo>
                    <a:pt x="245" y="7327"/>
                  </a:lnTo>
                  <a:lnTo>
                    <a:pt x="147" y="7474"/>
                  </a:lnTo>
                  <a:lnTo>
                    <a:pt x="74" y="7596"/>
                  </a:lnTo>
                  <a:lnTo>
                    <a:pt x="25" y="7742"/>
                  </a:lnTo>
                  <a:lnTo>
                    <a:pt x="1" y="7913"/>
                  </a:lnTo>
                  <a:lnTo>
                    <a:pt x="1" y="9086"/>
                  </a:lnTo>
                  <a:lnTo>
                    <a:pt x="25" y="9257"/>
                  </a:lnTo>
                  <a:lnTo>
                    <a:pt x="74" y="9403"/>
                  </a:lnTo>
                  <a:lnTo>
                    <a:pt x="147" y="9525"/>
                  </a:lnTo>
                  <a:lnTo>
                    <a:pt x="245" y="9672"/>
                  </a:lnTo>
                  <a:lnTo>
                    <a:pt x="343" y="9769"/>
                  </a:lnTo>
                  <a:lnTo>
                    <a:pt x="489" y="9867"/>
                  </a:lnTo>
                  <a:lnTo>
                    <a:pt x="636" y="9916"/>
                  </a:lnTo>
                  <a:lnTo>
                    <a:pt x="782" y="9965"/>
                  </a:lnTo>
                  <a:lnTo>
                    <a:pt x="2541" y="10160"/>
                  </a:lnTo>
                  <a:lnTo>
                    <a:pt x="2639" y="10502"/>
                  </a:lnTo>
                  <a:lnTo>
                    <a:pt x="2785" y="10868"/>
                  </a:lnTo>
                  <a:lnTo>
                    <a:pt x="2932" y="11210"/>
                  </a:lnTo>
                  <a:lnTo>
                    <a:pt x="3103" y="11552"/>
                  </a:lnTo>
                  <a:lnTo>
                    <a:pt x="2028" y="12920"/>
                  </a:lnTo>
                  <a:lnTo>
                    <a:pt x="1930" y="13067"/>
                  </a:lnTo>
                  <a:lnTo>
                    <a:pt x="1881" y="13213"/>
                  </a:lnTo>
                  <a:lnTo>
                    <a:pt x="1833" y="13360"/>
                  </a:lnTo>
                  <a:lnTo>
                    <a:pt x="1833" y="13506"/>
                  </a:lnTo>
                  <a:lnTo>
                    <a:pt x="1857" y="13677"/>
                  </a:lnTo>
                  <a:lnTo>
                    <a:pt x="1906" y="13824"/>
                  </a:lnTo>
                  <a:lnTo>
                    <a:pt x="1979" y="13970"/>
                  </a:lnTo>
                  <a:lnTo>
                    <a:pt x="2077" y="14092"/>
                  </a:lnTo>
                  <a:lnTo>
                    <a:pt x="2907" y="14923"/>
                  </a:lnTo>
                  <a:lnTo>
                    <a:pt x="3029" y="15020"/>
                  </a:lnTo>
                  <a:lnTo>
                    <a:pt x="3176" y="15094"/>
                  </a:lnTo>
                  <a:lnTo>
                    <a:pt x="3322" y="15142"/>
                  </a:lnTo>
                  <a:lnTo>
                    <a:pt x="3493" y="15167"/>
                  </a:lnTo>
                  <a:lnTo>
                    <a:pt x="3640" y="15167"/>
                  </a:lnTo>
                  <a:lnTo>
                    <a:pt x="3786" y="15118"/>
                  </a:lnTo>
                  <a:lnTo>
                    <a:pt x="3933" y="15069"/>
                  </a:lnTo>
                  <a:lnTo>
                    <a:pt x="4079" y="14996"/>
                  </a:lnTo>
                  <a:lnTo>
                    <a:pt x="5447" y="13897"/>
                  </a:lnTo>
                  <a:lnTo>
                    <a:pt x="5789" y="14068"/>
                  </a:lnTo>
                  <a:lnTo>
                    <a:pt x="6131" y="14214"/>
                  </a:lnTo>
                  <a:lnTo>
                    <a:pt x="6497" y="14361"/>
                  </a:lnTo>
                  <a:lnTo>
                    <a:pt x="6839" y="14459"/>
                  </a:lnTo>
                  <a:lnTo>
                    <a:pt x="7035" y="16217"/>
                  </a:lnTo>
                  <a:lnTo>
                    <a:pt x="7084" y="16364"/>
                  </a:lnTo>
                  <a:lnTo>
                    <a:pt x="7132" y="16510"/>
                  </a:lnTo>
                  <a:lnTo>
                    <a:pt x="7230" y="16657"/>
                  </a:lnTo>
                  <a:lnTo>
                    <a:pt x="7328" y="16754"/>
                  </a:lnTo>
                  <a:lnTo>
                    <a:pt x="7474" y="16852"/>
                  </a:lnTo>
                  <a:lnTo>
                    <a:pt x="7596" y="16925"/>
                  </a:lnTo>
                  <a:lnTo>
                    <a:pt x="7743" y="16974"/>
                  </a:lnTo>
                  <a:lnTo>
                    <a:pt x="7914" y="16999"/>
                  </a:lnTo>
                  <a:lnTo>
                    <a:pt x="9086" y="16999"/>
                  </a:lnTo>
                  <a:lnTo>
                    <a:pt x="9257" y="16974"/>
                  </a:lnTo>
                  <a:lnTo>
                    <a:pt x="9404" y="16925"/>
                  </a:lnTo>
                  <a:lnTo>
                    <a:pt x="9526" y="16852"/>
                  </a:lnTo>
                  <a:lnTo>
                    <a:pt x="9672" y="16754"/>
                  </a:lnTo>
                  <a:lnTo>
                    <a:pt x="9770" y="16657"/>
                  </a:lnTo>
                  <a:lnTo>
                    <a:pt x="9868" y="16510"/>
                  </a:lnTo>
                  <a:lnTo>
                    <a:pt x="9917" y="16364"/>
                  </a:lnTo>
                  <a:lnTo>
                    <a:pt x="9965" y="16217"/>
                  </a:lnTo>
                  <a:lnTo>
                    <a:pt x="10161" y="14459"/>
                  </a:lnTo>
                  <a:lnTo>
                    <a:pt x="10503" y="14361"/>
                  </a:lnTo>
                  <a:lnTo>
                    <a:pt x="10869" y="14214"/>
                  </a:lnTo>
                  <a:lnTo>
                    <a:pt x="11211" y="14068"/>
                  </a:lnTo>
                  <a:lnTo>
                    <a:pt x="11553" y="13897"/>
                  </a:lnTo>
                  <a:lnTo>
                    <a:pt x="12921" y="14996"/>
                  </a:lnTo>
                  <a:lnTo>
                    <a:pt x="13067" y="15069"/>
                  </a:lnTo>
                  <a:lnTo>
                    <a:pt x="13214" y="15118"/>
                  </a:lnTo>
                  <a:lnTo>
                    <a:pt x="13360" y="15167"/>
                  </a:lnTo>
                  <a:lnTo>
                    <a:pt x="13507" y="15167"/>
                  </a:lnTo>
                  <a:lnTo>
                    <a:pt x="13678" y="15142"/>
                  </a:lnTo>
                  <a:lnTo>
                    <a:pt x="13824" y="15094"/>
                  </a:lnTo>
                  <a:lnTo>
                    <a:pt x="13971" y="15020"/>
                  </a:lnTo>
                  <a:lnTo>
                    <a:pt x="14093" y="14923"/>
                  </a:lnTo>
                  <a:lnTo>
                    <a:pt x="14923" y="14092"/>
                  </a:lnTo>
                  <a:lnTo>
                    <a:pt x="15021" y="13970"/>
                  </a:lnTo>
                  <a:lnTo>
                    <a:pt x="15094" y="13824"/>
                  </a:lnTo>
                  <a:lnTo>
                    <a:pt x="15143" y="13677"/>
                  </a:lnTo>
                  <a:lnTo>
                    <a:pt x="15168" y="13506"/>
                  </a:lnTo>
                  <a:lnTo>
                    <a:pt x="15168" y="13360"/>
                  </a:lnTo>
                  <a:lnTo>
                    <a:pt x="15119" y="13213"/>
                  </a:lnTo>
                  <a:lnTo>
                    <a:pt x="15070" y="13067"/>
                  </a:lnTo>
                  <a:lnTo>
                    <a:pt x="14997" y="12920"/>
                  </a:lnTo>
                  <a:lnTo>
                    <a:pt x="13898" y="11552"/>
                  </a:lnTo>
                  <a:lnTo>
                    <a:pt x="14068" y="11210"/>
                  </a:lnTo>
                  <a:lnTo>
                    <a:pt x="14215" y="10868"/>
                  </a:lnTo>
                  <a:lnTo>
                    <a:pt x="14362" y="10502"/>
                  </a:lnTo>
                  <a:lnTo>
                    <a:pt x="14459" y="10160"/>
                  </a:lnTo>
                  <a:lnTo>
                    <a:pt x="16218" y="9965"/>
                  </a:lnTo>
                  <a:lnTo>
                    <a:pt x="16364" y="9916"/>
                  </a:lnTo>
                  <a:lnTo>
                    <a:pt x="16511" y="9867"/>
                  </a:lnTo>
                  <a:lnTo>
                    <a:pt x="16657" y="9769"/>
                  </a:lnTo>
                  <a:lnTo>
                    <a:pt x="16755" y="9672"/>
                  </a:lnTo>
                  <a:lnTo>
                    <a:pt x="16853" y="9525"/>
                  </a:lnTo>
                  <a:lnTo>
                    <a:pt x="16926" y="9403"/>
                  </a:lnTo>
                  <a:lnTo>
                    <a:pt x="16975" y="9257"/>
                  </a:lnTo>
                  <a:lnTo>
                    <a:pt x="16999" y="9086"/>
                  </a:lnTo>
                  <a:lnTo>
                    <a:pt x="16999" y="7913"/>
                  </a:lnTo>
                  <a:lnTo>
                    <a:pt x="16975" y="7742"/>
                  </a:lnTo>
                  <a:lnTo>
                    <a:pt x="16926" y="7596"/>
                  </a:lnTo>
                  <a:lnTo>
                    <a:pt x="16853" y="7474"/>
                  </a:lnTo>
                  <a:lnTo>
                    <a:pt x="16755" y="7327"/>
                  </a:lnTo>
                  <a:lnTo>
                    <a:pt x="16657" y="7229"/>
                  </a:lnTo>
                  <a:lnTo>
                    <a:pt x="16511" y="7132"/>
                  </a:lnTo>
                  <a:lnTo>
                    <a:pt x="16364" y="7083"/>
                  </a:lnTo>
                  <a:lnTo>
                    <a:pt x="16218" y="7034"/>
                  </a:lnTo>
                  <a:lnTo>
                    <a:pt x="14459" y="6839"/>
                  </a:lnTo>
                  <a:lnTo>
                    <a:pt x="14362" y="6497"/>
                  </a:lnTo>
                  <a:lnTo>
                    <a:pt x="14215" y="6130"/>
                  </a:lnTo>
                  <a:lnTo>
                    <a:pt x="14068" y="5788"/>
                  </a:lnTo>
                  <a:lnTo>
                    <a:pt x="13898" y="5447"/>
                  </a:lnTo>
                  <a:lnTo>
                    <a:pt x="14997" y="4079"/>
                  </a:lnTo>
                  <a:lnTo>
                    <a:pt x="15070" y="3932"/>
                  </a:lnTo>
                  <a:lnTo>
                    <a:pt x="15119" y="3786"/>
                  </a:lnTo>
                  <a:lnTo>
                    <a:pt x="15168" y="3639"/>
                  </a:lnTo>
                  <a:lnTo>
                    <a:pt x="15168" y="3493"/>
                  </a:lnTo>
                  <a:lnTo>
                    <a:pt x="15143" y="3322"/>
                  </a:lnTo>
                  <a:lnTo>
                    <a:pt x="15094" y="3175"/>
                  </a:lnTo>
                  <a:lnTo>
                    <a:pt x="15021" y="3029"/>
                  </a:lnTo>
                  <a:lnTo>
                    <a:pt x="14923" y="2907"/>
                  </a:lnTo>
                  <a:lnTo>
                    <a:pt x="14093" y="2076"/>
                  </a:lnTo>
                  <a:lnTo>
                    <a:pt x="13971" y="1978"/>
                  </a:lnTo>
                  <a:lnTo>
                    <a:pt x="13824" y="1905"/>
                  </a:lnTo>
                  <a:lnTo>
                    <a:pt x="13678" y="1856"/>
                  </a:lnTo>
                  <a:lnTo>
                    <a:pt x="13507" y="1832"/>
                  </a:lnTo>
                  <a:lnTo>
                    <a:pt x="13360" y="1832"/>
                  </a:lnTo>
                  <a:lnTo>
                    <a:pt x="13214" y="1881"/>
                  </a:lnTo>
                  <a:lnTo>
                    <a:pt x="13067" y="1930"/>
                  </a:lnTo>
                  <a:lnTo>
                    <a:pt x="12921" y="2027"/>
                  </a:lnTo>
                  <a:lnTo>
                    <a:pt x="11553" y="3102"/>
                  </a:lnTo>
                  <a:lnTo>
                    <a:pt x="11211" y="2931"/>
                  </a:lnTo>
                  <a:lnTo>
                    <a:pt x="10869" y="2784"/>
                  </a:lnTo>
                  <a:lnTo>
                    <a:pt x="10503" y="2638"/>
                  </a:lnTo>
                  <a:lnTo>
                    <a:pt x="10161" y="2540"/>
                  </a:lnTo>
                  <a:lnTo>
                    <a:pt x="9965" y="782"/>
                  </a:lnTo>
                  <a:lnTo>
                    <a:pt x="9917" y="635"/>
                  </a:lnTo>
                  <a:lnTo>
                    <a:pt x="9868" y="489"/>
                  </a:lnTo>
                  <a:lnTo>
                    <a:pt x="9770" y="342"/>
                  </a:lnTo>
                  <a:lnTo>
                    <a:pt x="9672" y="244"/>
                  </a:lnTo>
                  <a:lnTo>
                    <a:pt x="9526" y="147"/>
                  </a:lnTo>
                  <a:lnTo>
                    <a:pt x="9404" y="73"/>
                  </a:lnTo>
                  <a:lnTo>
                    <a:pt x="9257" y="25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56"/>
          <p:cNvGrpSpPr/>
          <p:nvPr/>
        </p:nvGrpSpPr>
        <p:grpSpPr>
          <a:xfrm>
            <a:off x="15439652" y="3519222"/>
            <a:ext cx="7805556" cy="2888359"/>
            <a:chOff x="3898375" y="1132875"/>
            <a:chExt cx="3038600" cy="1124400"/>
          </a:xfrm>
        </p:grpSpPr>
        <p:sp>
          <p:nvSpPr>
            <p:cNvPr id="388" name="Google Shape;388;p56"/>
            <p:cNvSpPr/>
            <p:nvPr/>
          </p:nvSpPr>
          <p:spPr>
            <a:xfrm>
              <a:off x="3898375" y="1132875"/>
              <a:ext cx="545700" cy="562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6"/>
            <p:cNvSpPr/>
            <p:nvPr/>
          </p:nvSpPr>
          <p:spPr>
            <a:xfrm>
              <a:off x="3898375" y="1695075"/>
              <a:ext cx="545700" cy="5622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6"/>
            <p:cNvSpPr txBox="1"/>
            <p:nvPr/>
          </p:nvSpPr>
          <p:spPr>
            <a:xfrm>
              <a:off x="4539375" y="1132875"/>
              <a:ext cx="2397600" cy="9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PH" sz="32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DDL (Definition)</a:t>
              </a:r>
              <a:endParaRPr sz="32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3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CREATE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ALTER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DROP</a:t>
              </a:r>
              <a:endParaRPr sz="32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391" name="Google Shape;3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1375" y="3611550"/>
            <a:ext cx="12192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56"/>
          <p:cNvGrpSpPr/>
          <p:nvPr/>
        </p:nvGrpSpPr>
        <p:grpSpPr>
          <a:xfrm>
            <a:off x="15439652" y="7365615"/>
            <a:ext cx="7805601" cy="2888359"/>
            <a:chOff x="15439652" y="7365615"/>
            <a:chExt cx="7805601" cy="2888359"/>
          </a:xfrm>
        </p:grpSpPr>
        <p:sp>
          <p:nvSpPr>
            <p:cNvPr id="393" name="Google Shape;393;p56"/>
            <p:cNvSpPr/>
            <p:nvPr/>
          </p:nvSpPr>
          <p:spPr>
            <a:xfrm>
              <a:off x="15439652" y="7365615"/>
              <a:ext cx="1401794" cy="1444179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6"/>
            <p:cNvSpPr/>
            <p:nvPr/>
          </p:nvSpPr>
          <p:spPr>
            <a:xfrm>
              <a:off x="15439652" y="8809794"/>
              <a:ext cx="1401794" cy="1444179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6"/>
            <p:cNvSpPr txBox="1"/>
            <p:nvPr/>
          </p:nvSpPr>
          <p:spPr>
            <a:xfrm>
              <a:off x="17086253" y="7365615"/>
              <a:ext cx="6159000" cy="20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PH" sz="32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DCL (Control)</a:t>
              </a:r>
              <a:endParaRPr i="0" sz="32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32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GRANT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REVOKE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96" name="Google Shape;396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603600" y="7478100"/>
              <a:ext cx="1073900" cy="107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7" name="Google Shape;397;p56"/>
          <p:cNvGrpSpPr/>
          <p:nvPr/>
        </p:nvGrpSpPr>
        <p:grpSpPr>
          <a:xfrm>
            <a:off x="7316014" y="3482468"/>
            <a:ext cx="7155649" cy="2925113"/>
            <a:chOff x="7316014" y="3482468"/>
            <a:chExt cx="7155649" cy="2925113"/>
          </a:xfrm>
        </p:grpSpPr>
        <p:grpSp>
          <p:nvGrpSpPr>
            <p:cNvPr id="398" name="Google Shape;398;p56"/>
            <p:cNvGrpSpPr/>
            <p:nvPr/>
          </p:nvGrpSpPr>
          <p:grpSpPr>
            <a:xfrm>
              <a:off x="7316036" y="3482468"/>
              <a:ext cx="1427933" cy="1471109"/>
              <a:chOff x="735950" y="1132875"/>
              <a:chExt cx="545700" cy="562200"/>
            </a:xfrm>
          </p:grpSpPr>
          <p:sp>
            <p:nvSpPr>
              <p:cNvPr id="399" name="Google Shape;399;p56"/>
              <p:cNvSpPr/>
              <p:nvPr/>
            </p:nvSpPr>
            <p:spPr>
              <a:xfrm>
                <a:off x="735950" y="1132875"/>
                <a:ext cx="545700" cy="5622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400" name="Google Shape;400;p56"/>
              <p:cNvGrpSpPr/>
              <p:nvPr/>
            </p:nvGrpSpPr>
            <p:grpSpPr>
              <a:xfrm>
                <a:off x="825971" y="1231092"/>
                <a:ext cx="365761" cy="365768"/>
                <a:chOff x="-37385100" y="3898325"/>
                <a:chExt cx="321350" cy="318225"/>
              </a:xfrm>
            </p:grpSpPr>
            <p:sp>
              <p:nvSpPr>
                <p:cNvPr id="401" name="Google Shape;401;p56"/>
                <p:cNvSpPr/>
                <p:nvPr/>
              </p:nvSpPr>
              <p:spPr>
                <a:xfrm>
                  <a:off x="-37190575" y="4093650"/>
                  <a:ext cx="126825" cy="122900"/>
                </a:xfrm>
                <a:custGeom>
                  <a:rect b="b" l="l" r="r" t="t"/>
                  <a:pathLst>
                    <a:path extrusionOk="0" h="4916" w="5073">
                      <a:moveTo>
                        <a:pt x="2238" y="1"/>
                      </a:moveTo>
                      <a:cubicBezTo>
                        <a:pt x="1986" y="442"/>
                        <a:pt x="1671" y="820"/>
                        <a:pt x="1324" y="1229"/>
                      </a:cubicBezTo>
                      <a:cubicBezTo>
                        <a:pt x="946" y="1671"/>
                        <a:pt x="473" y="1986"/>
                        <a:pt x="1" y="2238"/>
                      </a:cubicBezTo>
                      <a:lnTo>
                        <a:pt x="2206" y="4443"/>
                      </a:lnTo>
                      <a:cubicBezTo>
                        <a:pt x="2521" y="4758"/>
                        <a:pt x="2923" y="4916"/>
                        <a:pt x="3325" y="4916"/>
                      </a:cubicBezTo>
                      <a:cubicBezTo>
                        <a:pt x="3726" y="4916"/>
                        <a:pt x="4128" y="4758"/>
                        <a:pt x="4443" y="4443"/>
                      </a:cubicBezTo>
                      <a:cubicBezTo>
                        <a:pt x="5073" y="3813"/>
                        <a:pt x="5073" y="2836"/>
                        <a:pt x="4443" y="2206"/>
                      </a:cubicBez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i="0" sz="19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02" name="Google Shape;402;p56"/>
                <p:cNvSpPr/>
                <p:nvPr/>
              </p:nvSpPr>
              <p:spPr>
                <a:xfrm>
                  <a:off x="-37385100" y="3898325"/>
                  <a:ext cx="248125" cy="248950"/>
                </a:xfrm>
                <a:custGeom>
                  <a:rect b="b" l="l" r="r" t="t"/>
                  <a:pathLst>
                    <a:path extrusionOk="0" h="9958" w="9925">
                      <a:moveTo>
                        <a:pt x="4978" y="1702"/>
                      </a:moveTo>
                      <a:cubicBezTo>
                        <a:pt x="6774" y="1702"/>
                        <a:pt x="8286" y="3214"/>
                        <a:pt x="8286" y="5010"/>
                      </a:cubicBezTo>
                      <a:cubicBezTo>
                        <a:pt x="8254" y="5892"/>
                        <a:pt x="7939" y="6711"/>
                        <a:pt x="7341" y="7310"/>
                      </a:cubicBezTo>
                      <a:cubicBezTo>
                        <a:pt x="6742" y="7908"/>
                        <a:pt x="5923" y="8318"/>
                        <a:pt x="4978" y="8318"/>
                      </a:cubicBezTo>
                      <a:cubicBezTo>
                        <a:pt x="3151" y="8318"/>
                        <a:pt x="1670" y="6837"/>
                        <a:pt x="1670" y="5010"/>
                      </a:cubicBezTo>
                      <a:cubicBezTo>
                        <a:pt x="1670" y="3214"/>
                        <a:pt x="3151" y="1702"/>
                        <a:pt x="4978" y="1702"/>
                      </a:cubicBezTo>
                      <a:close/>
                      <a:moveTo>
                        <a:pt x="4978" y="1"/>
                      </a:moveTo>
                      <a:cubicBezTo>
                        <a:pt x="2268" y="1"/>
                        <a:pt x="0" y="2269"/>
                        <a:pt x="0" y="4978"/>
                      </a:cubicBezTo>
                      <a:cubicBezTo>
                        <a:pt x="0" y="7688"/>
                        <a:pt x="2268" y="9956"/>
                        <a:pt x="4978" y="9956"/>
                      </a:cubicBezTo>
                      <a:cubicBezTo>
                        <a:pt x="5013" y="9957"/>
                        <a:pt x="5048" y="9957"/>
                        <a:pt x="5083" y="9957"/>
                      </a:cubicBezTo>
                      <a:cubicBezTo>
                        <a:pt x="6367" y="9957"/>
                        <a:pt x="7586" y="9395"/>
                        <a:pt x="8506" y="8444"/>
                      </a:cubicBezTo>
                      <a:cubicBezTo>
                        <a:pt x="9420" y="7499"/>
                        <a:pt x="9924" y="6270"/>
                        <a:pt x="9924" y="4978"/>
                      </a:cubicBezTo>
                      <a:cubicBezTo>
                        <a:pt x="9924" y="2269"/>
                        <a:pt x="7687" y="1"/>
                        <a:pt x="49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i="0" sz="19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  <p:grpSp>
          <p:nvGrpSpPr>
            <p:cNvPr id="403" name="Google Shape;403;p56"/>
            <p:cNvGrpSpPr/>
            <p:nvPr/>
          </p:nvGrpSpPr>
          <p:grpSpPr>
            <a:xfrm>
              <a:off x="7316014" y="3519222"/>
              <a:ext cx="7155649" cy="2888359"/>
              <a:chOff x="735950" y="1132875"/>
              <a:chExt cx="2785600" cy="1124400"/>
            </a:xfrm>
          </p:grpSpPr>
          <p:sp>
            <p:nvSpPr>
              <p:cNvPr id="404" name="Google Shape;404;p56"/>
              <p:cNvSpPr txBox="1"/>
              <p:nvPr/>
            </p:nvSpPr>
            <p:spPr>
              <a:xfrm>
                <a:off x="1385250" y="1132875"/>
                <a:ext cx="2136300" cy="99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PH" sz="3200">
                    <a:solidFill>
                      <a:srgbClr val="3D85C6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DQL (Query)</a:t>
                </a:r>
                <a:endParaRPr i="0" sz="3200" u="none" cap="none" strike="noStrike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3200" u="none" cap="none" strike="noStrike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PH" sz="3000">
                    <a:solidFill>
                      <a:srgbClr val="99999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SELECT</a:t>
                </a:r>
                <a:endParaRPr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PH" sz="3000">
                    <a:solidFill>
                      <a:srgbClr val="99999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FROM</a:t>
                </a:r>
                <a:endParaRPr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PH" sz="3000">
                    <a:solidFill>
                      <a:srgbClr val="99999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GROUP BY</a:t>
                </a:r>
                <a:endParaRPr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405" name="Google Shape;405;p56"/>
              <p:cNvGrpSpPr/>
              <p:nvPr/>
            </p:nvGrpSpPr>
            <p:grpSpPr>
              <a:xfrm>
                <a:off x="825971" y="1231092"/>
                <a:ext cx="365761" cy="365768"/>
                <a:chOff x="-37385100" y="3898325"/>
                <a:chExt cx="321350" cy="318225"/>
              </a:xfrm>
            </p:grpSpPr>
            <p:sp>
              <p:nvSpPr>
                <p:cNvPr id="406" name="Google Shape;406;p56"/>
                <p:cNvSpPr/>
                <p:nvPr/>
              </p:nvSpPr>
              <p:spPr>
                <a:xfrm>
                  <a:off x="-37190575" y="4093650"/>
                  <a:ext cx="126825" cy="122900"/>
                </a:xfrm>
                <a:custGeom>
                  <a:rect b="b" l="l" r="r" t="t"/>
                  <a:pathLst>
                    <a:path extrusionOk="0" h="4916" w="5073">
                      <a:moveTo>
                        <a:pt x="2238" y="1"/>
                      </a:moveTo>
                      <a:cubicBezTo>
                        <a:pt x="1986" y="442"/>
                        <a:pt x="1671" y="820"/>
                        <a:pt x="1324" y="1229"/>
                      </a:cubicBezTo>
                      <a:cubicBezTo>
                        <a:pt x="946" y="1671"/>
                        <a:pt x="473" y="1986"/>
                        <a:pt x="1" y="2238"/>
                      </a:cubicBezTo>
                      <a:lnTo>
                        <a:pt x="2206" y="4443"/>
                      </a:lnTo>
                      <a:cubicBezTo>
                        <a:pt x="2521" y="4758"/>
                        <a:pt x="2923" y="4916"/>
                        <a:pt x="3325" y="4916"/>
                      </a:cubicBezTo>
                      <a:cubicBezTo>
                        <a:pt x="3726" y="4916"/>
                        <a:pt x="4128" y="4758"/>
                        <a:pt x="4443" y="4443"/>
                      </a:cubicBezTo>
                      <a:cubicBezTo>
                        <a:pt x="5073" y="3813"/>
                        <a:pt x="5073" y="2836"/>
                        <a:pt x="4443" y="2206"/>
                      </a:cubicBez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i="0" sz="3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407" name="Google Shape;407;p56"/>
                <p:cNvSpPr/>
                <p:nvPr/>
              </p:nvSpPr>
              <p:spPr>
                <a:xfrm>
                  <a:off x="-37385100" y="3898325"/>
                  <a:ext cx="248125" cy="248950"/>
                </a:xfrm>
                <a:custGeom>
                  <a:rect b="b" l="l" r="r" t="t"/>
                  <a:pathLst>
                    <a:path extrusionOk="0" h="9958" w="9925">
                      <a:moveTo>
                        <a:pt x="4978" y="1702"/>
                      </a:moveTo>
                      <a:cubicBezTo>
                        <a:pt x="6774" y="1702"/>
                        <a:pt x="8286" y="3214"/>
                        <a:pt x="8286" y="5010"/>
                      </a:cubicBezTo>
                      <a:cubicBezTo>
                        <a:pt x="8254" y="5892"/>
                        <a:pt x="7939" y="6711"/>
                        <a:pt x="7341" y="7310"/>
                      </a:cubicBezTo>
                      <a:cubicBezTo>
                        <a:pt x="6742" y="7908"/>
                        <a:pt x="5923" y="8318"/>
                        <a:pt x="4978" y="8318"/>
                      </a:cubicBezTo>
                      <a:cubicBezTo>
                        <a:pt x="3151" y="8318"/>
                        <a:pt x="1670" y="6837"/>
                        <a:pt x="1670" y="5010"/>
                      </a:cubicBezTo>
                      <a:cubicBezTo>
                        <a:pt x="1670" y="3214"/>
                        <a:pt x="3151" y="1702"/>
                        <a:pt x="4978" y="1702"/>
                      </a:cubicBezTo>
                      <a:close/>
                      <a:moveTo>
                        <a:pt x="4978" y="1"/>
                      </a:moveTo>
                      <a:cubicBezTo>
                        <a:pt x="2268" y="1"/>
                        <a:pt x="0" y="2269"/>
                        <a:pt x="0" y="4978"/>
                      </a:cubicBezTo>
                      <a:cubicBezTo>
                        <a:pt x="0" y="7688"/>
                        <a:pt x="2268" y="9956"/>
                        <a:pt x="4978" y="9956"/>
                      </a:cubicBezTo>
                      <a:cubicBezTo>
                        <a:pt x="5013" y="9957"/>
                        <a:pt x="5048" y="9957"/>
                        <a:pt x="5083" y="9957"/>
                      </a:cubicBezTo>
                      <a:cubicBezTo>
                        <a:pt x="6367" y="9957"/>
                        <a:pt x="7586" y="9395"/>
                        <a:pt x="8506" y="8444"/>
                      </a:cubicBezTo>
                      <a:cubicBezTo>
                        <a:pt x="9420" y="7499"/>
                        <a:pt x="9924" y="6270"/>
                        <a:pt x="9924" y="4978"/>
                      </a:cubicBezTo>
                      <a:cubicBezTo>
                        <a:pt x="9924" y="2269"/>
                        <a:pt x="7687" y="1"/>
                        <a:pt x="49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i="0" sz="3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408" name="Google Shape;408;p56"/>
              <p:cNvSpPr/>
              <p:nvPr/>
            </p:nvSpPr>
            <p:spPr>
              <a:xfrm>
                <a:off x="735950" y="1695075"/>
                <a:ext cx="545700" cy="5622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3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81208_125502.jpg" id="413" name="Google Shape;41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667" y="-2133600"/>
            <a:ext cx="24443331" cy="1833249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/>
          <p:nvPr/>
        </p:nvSpPr>
        <p:spPr>
          <a:xfrm>
            <a:off x="0" y="-25400"/>
            <a:ext cx="24384000" cy="13766700"/>
          </a:xfrm>
          <a:prstGeom prst="rect">
            <a:avLst/>
          </a:prstGeom>
          <a:gradFill>
            <a:gsLst>
              <a:gs pos="0">
                <a:srgbClr val="229FFF">
                  <a:alpha val="54901"/>
                </a:srgbClr>
              </a:gs>
              <a:gs pos="100000">
                <a:srgbClr val="744BBA">
                  <a:alpha val="5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nir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57"/>
          <p:cNvSpPr txBox="1"/>
          <p:nvPr/>
        </p:nvSpPr>
        <p:spPr>
          <a:xfrm>
            <a:off x="2866530" y="2922761"/>
            <a:ext cx="186510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rPr lang="en-PH" sz="9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Data is the new oil?</a:t>
            </a:r>
            <a:endParaRPr sz="9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t/>
            </a:r>
            <a:endParaRPr sz="7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rPr lang="en-PH" sz="7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No even better. It’s sustainable.</a:t>
            </a:r>
            <a:endParaRPr sz="7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16" name="Google Shape;416;p5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17" name="Google Shape;417;p5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8" name="Google Shape;418;p5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9" name="Google Shape;419;p57"/>
          <p:cNvSpPr txBox="1"/>
          <p:nvPr/>
        </p:nvSpPr>
        <p:spPr>
          <a:xfrm>
            <a:off x="328050" y="822266"/>
            <a:ext cx="34299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Buzz Word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58"/>
          <p:cNvGrpSpPr/>
          <p:nvPr/>
        </p:nvGrpSpPr>
        <p:grpSpPr>
          <a:xfrm>
            <a:off x="-3712" y="766059"/>
            <a:ext cx="7319666" cy="1073745"/>
            <a:chOff x="0" y="0"/>
            <a:chExt cx="7319665" cy="1073743"/>
          </a:xfrm>
        </p:grpSpPr>
        <p:sp>
          <p:nvSpPr>
            <p:cNvPr id="425" name="Google Shape;425;p58"/>
            <p:cNvSpPr/>
            <p:nvPr/>
          </p:nvSpPr>
          <p:spPr>
            <a:xfrm>
              <a:off x="0" y="0"/>
              <a:ext cx="7319665" cy="963022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58"/>
            <p:cNvSpPr/>
            <p:nvPr/>
          </p:nvSpPr>
          <p:spPr>
            <a:xfrm>
              <a:off x="0" y="949682"/>
              <a:ext cx="7319665" cy="124061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27" name="Google Shape;427;p58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AS A JOURNEY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TheWomen_blacktext (2) (1).png" id="428" name="Google Shape;42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353" y="1992200"/>
            <a:ext cx="15418102" cy="98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8"/>
          <p:cNvSpPr txBox="1"/>
          <p:nvPr/>
        </p:nvSpPr>
        <p:spPr>
          <a:xfrm>
            <a:off x="10510025" y="12865700"/>
            <a:ext cx="114663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https://hackernoon.com/the-ai-hierarchy-of-needs-18f111fcc007</a:t>
            </a:r>
            <a:endParaRPr i="1" sz="7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31" name="Google Shape;431;p58"/>
          <p:cNvGrpSpPr/>
          <p:nvPr/>
        </p:nvGrpSpPr>
        <p:grpSpPr>
          <a:xfrm>
            <a:off x="18018275" y="8841400"/>
            <a:ext cx="4855125" cy="2210400"/>
            <a:chOff x="18018275" y="8841400"/>
            <a:chExt cx="4855125" cy="2210400"/>
          </a:xfrm>
        </p:grpSpPr>
        <p:sp>
          <p:nvSpPr>
            <p:cNvPr id="432" name="Google Shape;432;p58"/>
            <p:cNvSpPr/>
            <p:nvPr/>
          </p:nvSpPr>
          <p:spPr>
            <a:xfrm>
              <a:off x="18018275" y="8841400"/>
              <a:ext cx="1006500" cy="22104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8"/>
            <p:cNvSpPr txBox="1"/>
            <p:nvPr/>
          </p:nvSpPr>
          <p:spPr>
            <a:xfrm>
              <a:off x="19873400" y="9454000"/>
              <a:ext cx="30000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PH" sz="32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DATA</a:t>
              </a:r>
              <a:endParaRPr b="1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Raw, potential</a:t>
              </a:r>
              <a:endParaRPr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434" name="Google Shape;434;p58"/>
          <p:cNvGrpSpPr/>
          <p:nvPr/>
        </p:nvGrpSpPr>
        <p:grpSpPr>
          <a:xfrm>
            <a:off x="16355050" y="6553475"/>
            <a:ext cx="6518350" cy="1928225"/>
            <a:chOff x="16355050" y="6553475"/>
            <a:chExt cx="6518350" cy="1928225"/>
          </a:xfrm>
        </p:grpSpPr>
        <p:sp>
          <p:nvSpPr>
            <p:cNvPr id="435" name="Google Shape;435;p58"/>
            <p:cNvSpPr/>
            <p:nvPr/>
          </p:nvSpPr>
          <p:spPr>
            <a:xfrm>
              <a:off x="16355050" y="6553475"/>
              <a:ext cx="1006500" cy="16788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8"/>
            <p:cNvSpPr txBox="1"/>
            <p:nvPr/>
          </p:nvSpPr>
          <p:spPr>
            <a:xfrm>
              <a:off x="17558900" y="6634600"/>
              <a:ext cx="53145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PH" sz="3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Information</a:t>
              </a:r>
              <a:endParaRPr b="1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3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s</a:t>
              </a:r>
              <a:r>
                <a:rPr lang="en-PH" sz="3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ummarized, visualized, retroactive</a:t>
              </a:r>
              <a:endParaRPr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437" name="Google Shape;437;p58"/>
          <p:cNvGrpSpPr/>
          <p:nvPr/>
        </p:nvGrpSpPr>
        <p:grpSpPr>
          <a:xfrm>
            <a:off x="14889150" y="3236575"/>
            <a:ext cx="8523550" cy="2641800"/>
            <a:chOff x="14889150" y="3236575"/>
            <a:chExt cx="8523550" cy="2641800"/>
          </a:xfrm>
        </p:grpSpPr>
        <p:sp>
          <p:nvSpPr>
            <p:cNvPr id="438" name="Google Shape;438;p58"/>
            <p:cNvSpPr/>
            <p:nvPr/>
          </p:nvSpPr>
          <p:spPr>
            <a:xfrm>
              <a:off x="14889150" y="3236575"/>
              <a:ext cx="1006500" cy="26418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8"/>
            <p:cNvSpPr txBox="1"/>
            <p:nvPr/>
          </p:nvSpPr>
          <p:spPr>
            <a:xfrm>
              <a:off x="16093000" y="3811600"/>
              <a:ext cx="73197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PH" sz="3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Knowledge</a:t>
              </a:r>
              <a:endParaRPr b="1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3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actionable, impactful, sustainable</a:t>
              </a:r>
              <a:endParaRPr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59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45" name="Google Shape;445;p59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6" name="Google Shape;446;p59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47" name="Google Shape;447;p59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AS A JOURNEY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TheWomen_blacktext (2) (1).png" id="448" name="Google Shape;44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353" y="1992200"/>
            <a:ext cx="15418102" cy="98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9"/>
          <p:cNvSpPr txBox="1"/>
          <p:nvPr/>
        </p:nvSpPr>
        <p:spPr>
          <a:xfrm>
            <a:off x="10510025" y="12865700"/>
            <a:ext cx="114663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https://hackernoon.com/the-ai-hierarchy-of-needs-18f111fcc007</a:t>
            </a:r>
            <a:endParaRPr i="1" sz="7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1" name="Google Shape;451;p59"/>
          <p:cNvSpPr txBox="1"/>
          <p:nvPr/>
        </p:nvSpPr>
        <p:spPr>
          <a:xfrm>
            <a:off x="15805599" y="3859075"/>
            <a:ext cx="69270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42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Just in the last work week, which part of the hierarchy were you working on?</a:t>
            </a:r>
            <a:endParaRPr sz="10000">
              <a:solidFill>
                <a:srgbClr val="27287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52" name="Google Shape;45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3300" y="5975875"/>
            <a:ext cx="1678925" cy="16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/>
        </p:nvSpPr>
        <p:spPr>
          <a:xfrm>
            <a:off x="1088100" y="4352475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Introduction to Data Management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82" name="Google Shape;1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2"/>
          <p:cNvSpPr txBox="1"/>
          <p:nvPr/>
        </p:nvSpPr>
        <p:spPr>
          <a:xfrm>
            <a:off x="9579000" y="6026850"/>
            <a:ext cx="52101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PH" sz="48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Dylan Valerio</a:t>
            </a:r>
            <a:endParaRPr b="1" sz="48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PH" sz="24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itstherealdyl.com</a:t>
            </a:r>
            <a:endParaRPr b="1" sz="24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PH" sz="24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github.com/krsnewwave</a:t>
            </a:r>
            <a:endParaRPr b="1" sz="24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PH" sz="24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medium.com/@dylanvalerio</a:t>
            </a:r>
            <a:endParaRPr b="1" sz="24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6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58" name="Google Shape;458;p6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9" name="Google Shape;459;p6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60" name="Google Shape;460;p60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 JOURNEY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461" name="Google Shape;46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0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Data Lifecycle</a:t>
            </a:r>
            <a:endParaRPr b="1" i="0" sz="6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63" name="Google Shape;463;p60"/>
          <p:cNvGrpSpPr/>
          <p:nvPr/>
        </p:nvGrpSpPr>
        <p:grpSpPr>
          <a:xfrm>
            <a:off x="6418040" y="3810475"/>
            <a:ext cx="11778090" cy="9161772"/>
            <a:chOff x="2039108" y="3504"/>
            <a:chExt cx="9653381" cy="8343295"/>
          </a:xfrm>
        </p:grpSpPr>
        <p:sp>
          <p:nvSpPr>
            <p:cNvPr id="464" name="Google Shape;464;p60"/>
            <p:cNvSpPr/>
            <p:nvPr/>
          </p:nvSpPr>
          <p:spPr>
            <a:xfrm>
              <a:off x="5474549" y="3504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65" name="Google Shape;465;p60"/>
            <p:cNvSpPr txBox="1"/>
            <p:nvPr/>
          </p:nvSpPr>
          <p:spPr>
            <a:xfrm>
              <a:off x="5562840" y="91795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/ Collection</a:t>
              </a:r>
              <a:endParaRPr sz="1800">
                <a:solidFill>
                  <a:srgbClr val="000000"/>
                </a:solidFill>
              </a:endParaRPr>
            </a:p>
            <a:p>
              <a:pPr indent="-1968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PH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is “born” and need to be collected and stored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66" name="Google Shape;466;p60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89296" y="7638"/>
                  </a:moveTo>
                  <a:lnTo>
                    <a:pt x="89296" y="7638"/>
                  </a:lnTo>
                  <a:cubicBezTo>
                    <a:pt x="95462" y="11088"/>
                    <a:pt x="100970" y="15599"/>
                    <a:pt x="105566" y="2096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67" name="Google Shape;467;p60"/>
            <p:cNvSpPr/>
            <p:nvPr/>
          </p:nvSpPr>
          <p:spPr>
            <a:xfrm>
              <a:off x="8909989" y="2499497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68" name="Google Shape;468;p60"/>
            <p:cNvSpPr txBox="1"/>
            <p:nvPr/>
          </p:nvSpPr>
          <p:spPr>
            <a:xfrm>
              <a:off x="8998280" y="2587788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Cleansing / Preparation</a:t>
              </a:r>
              <a:endParaRPr sz="1800">
                <a:solidFill>
                  <a:srgbClr val="000000"/>
                </a:solidFill>
              </a:endParaRPr>
            </a:p>
            <a:p>
              <a:pPr indent="-1968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PH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Once gathered, data needs to be “prepared” for use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69" name="Google Shape;469;p60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119856" y="64155"/>
                  </a:moveTo>
                  <a:cubicBezTo>
                    <a:pt x="119307" y="72071"/>
                    <a:pt x="117192" y="79800"/>
                    <a:pt x="113635" y="86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70" name="Google Shape;470;p60"/>
            <p:cNvSpPr/>
            <p:nvPr/>
          </p:nvSpPr>
          <p:spPr>
            <a:xfrm>
              <a:off x="7597767" y="6538099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71" name="Google Shape;471;p60"/>
            <p:cNvSpPr txBox="1"/>
            <p:nvPr/>
          </p:nvSpPr>
          <p:spPr>
            <a:xfrm>
              <a:off x="7686058" y="6626390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Sharing</a:t>
              </a:r>
              <a:endParaRPr sz="1800">
                <a:solidFill>
                  <a:srgbClr val="000000"/>
                </a:solidFill>
              </a:endParaRPr>
            </a:p>
            <a:p>
              <a:pPr indent="-1968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PH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is shared to users for reporting, analysis, or further collection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72" name="Google Shape;472;p60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67361" y="119547"/>
                  </a:moveTo>
                  <a:cubicBezTo>
                    <a:pt x="62472" y="120151"/>
                    <a:pt x="57528" y="120151"/>
                    <a:pt x="52639" y="119547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73" name="Google Shape;473;p60"/>
            <p:cNvSpPr/>
            <p:nvPr/>
          </p:nvSpPr>
          <p:spPr>
            <a:xfrm>
              <a:off x="3351330" y="6538099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74" name="Google Shape;474;p60"/>
            <p:cNvSpPr txBox="1"/>
            <p:nvPr/>
          </p:nvSpPr>
          <p:spPr>
            <a:xfrm>
              <a:off x="3439621" y="6626390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Analysis / Processing</a:t>
              </a:r>
              <a:endParaRPr sz="1800">
                <a:solidFill>
                  <a:srgbClr val="000000"/>
                </a:solidFill>
              </a:endParaRPr>
            </a:p>
            <a:p>
              <a:pPr indent="-1968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PH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is transformed for use towards specific business problems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75" name="Google Shape;475;p60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6365" y="86893"/>
                  </a:moveTo>
                  <a:lnTo>
                    <a:pt x="6365" y="86893"/>
                  </a:lnTo>
                  <a:cubicBezTo>
                    <a:pt x="2808" y="79799"/>
                    <a:pt x="694" y="72071"/>
                    <a:pt x="144" y="6415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76" name="Google Shape;476;p60"/>
            <p:cNvSpPr/>
            <p:nvPr/>
          </p:nvSpPr>
          <p:spPr>
            <a:xfrm>
              <a:off x="2039108" y="2499497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77" name="Google Shape;477;p60"/>
            <p:cNvSpPr txBox="1"/>
            <p:nvPr/>
          </p:nvSpPr>
          <p:spPr>
            <a:xfrm>
              <a:off x="2127399" y="2587788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  <a:endParaRPr sz="1800">
                <a:solidFill>
                  <a:srgbClr val="000000"/>
                </a:solidFill>
              </a:endParaRPr>
            </a:p>
            <a:p>
              <a:pPr indent="-1968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PH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Processed data / information / knowledge is accessed by end user applications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478" name="Google Shape;478;p60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14434" y="20965"/>
                  </a:moveTo>
                  <a:lnTo>
                    <a:pt x="14434" y="20965"/>
                  </a:lnTo>
                  <a:cubicBezTo>
                    <a:pt x="19031" y="15599"/>
                    <a:pt x="24539" y="11088"/>
                    <a:pt x="30704" y="763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6731" y="2480042"/>
            <a:ext cx="10233526" cy="1010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1"/>
          <p:cNvPicPr preferRelativeResize="0"/>
          <p:nvPr/>
        </p:nvPicPr>
        <p:blipFill rotWithShape="1">
          <a:blip r:embed="rId4">
            <a:alphaModFix/>
          </a:blip>
          <a:srcRect b="0" l="0" r="20191" t="0"/>
          <a:stretch/>
        </p:blipFill>
        <p:spPr>
          <a:xfrm>
            <a:off x="1004553" y="2529763"/>
            <a:ext cx="12476366" cy="836374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1"/>
          <p:cNvSpPr txBox="1"/>
          <p:nvPr>
            <p:ph idx="4294967295" type="title"/>
          </p:nvPr>
        </p:nvSpPr>
        <p:spPr>
          <a:xfrm>
            <a:off x="1577976" y="266700"/>
            <a:ext cx="228060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</a:pPr>
            <a:r>
              <a:rPr b="1" lang="en-PH" sz="7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Where are the usual trips of Grab drivers?</a:t>
            </a:r>
            <a:endParaRPr b="1" i="1" sz="8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1"/>
          <p:cNvSpPr txBox="1"/>
          <p:nvPr>
            <p:ph idx="4294967295" type="title"/>
          </p:nvPr>
        </p:nvSpPr>
        <p:spPr>
          <a:xfrm>
            <a:off x="1004550" y="11105400"/>
            <a:ext cx="124764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</a:pPr>
            <a:r>
              <a:rPr b="1" lang="en-PH" sz="4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SQL commands would you use for this?</a:t>
            </a:r>
            <a:endParaRPr b="1" i="1" sz="5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62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92" name="Google Shape;492;p62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3" name="Google Shape;493;p62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94" name="Google Shape;494;p62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ACTIVITY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495" name="Google Shape;49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62"/>
          <p:cNvGrpSpPr/>
          <p:nvPr/>
        </p:nvGrpSpPr>
        <p:grpSpPr>
          <a:xfrm>
            <a:off x="11664925" y="3410015"/>
            <a:ext cx="9220500" cy="6243245"/>
            <a:chOff x="11664925" y="3410182"/>
            <a:chExt cx="9220500" cy="5383500"/>
          </a:xfrm>
        </p:grpSpPr>
        <p:sp>
          <p:nvSpPr>
            <p:cNvPr id="497" name="Google Shape;497;p62"/>
            <p:cNvSpPr/>
            <p:nvPr/>
          </p:nvSpPr>
          <p:spPr>
            <a:xfrm>
              <a:off x="11664925" y="3410182"/>
              <a:ext cx="9220500" cy="5383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2"/>
            <p:cNvSpPr txBox="1"/>
            <p:nvPr/>
          </p:nvSpPr>
          <p:spPr>
            <a:xfrm>
              <a:off x="11871500" y="3704750"/>
              <a:ext cx="9013800" cy="33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Select, between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Select count, where, order by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Select sum, group by, having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Left Join / Inner join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Union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A query that needs a subquery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99" name="Google Shape;499;p62"/>
          <p:cNvGrpSpPr/>
          <p:nvPr/>
        </p:nvGrpSpPr>
        <p:grpSpPr>
          <a:xfrm>
            <a:off x="1711500" y="3410175"/>
            <a:ext cx="8493250" cy="8466232"/>
            <a:chOff x="1711500" y="3410174"/>
            <a:chExt cx="8493250" cy="5387700"/>
          </a:xfrm>
        </p:grpSpPr>
        <p:sp>
          <p:nvSpPr>
            <p:cNvPr id="500" name="Google Shape;500;p62"/>
            <p:cNvSpPr/>
            <p:nvPr/>
          </p:nvSpPr>
          <p:spPr>
            <a:xfrm>
              <a:off x="1743550" y="3410174"/>
              <a:ext cx="8461200" cy="5387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2"/>
            <p:cNvSpPr txBox="1"/>
            <p:nvPr/>
          </p:nvSpPr>
          <p:spPr>
            <a:xfrm>
              <a:off x="1711500" y="3704752"/>
              <a:ext cx="8461200" cy="44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4191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rabicPeriod"/>
              </a:pP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For each of the SQL statements </a:t>
              </a: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on the right, think of a business question or objective that it addresses.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rabicPeriod"/>
              </a:pP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Use any</a:t>
              </a: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 of the following verticals. You may choose differently for each statement.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lphaLcPeriod"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national healthcare system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lphaLcPeriod"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ridesharing app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lphaLcPeriod"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toy manufacturer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lphaLcPeriod"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online course provider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rabicPeriod"/>
              </a:pP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Describe </a:t>
              </a: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your thoughts to the group through a doc / sheet / slide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rabicPeriod"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An actual SQL query is </a:t>
              </a: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not necessary</a:t>
              </a: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rabicPeriod"/>
              </a:pP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20 </a:t>
              </a: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minutes </a:t>
              </a: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prep &amp; 15 minutes sharing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502" name="Google Shape;50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0375" y="10624400"/>
            <a:ext cx="2119125" cy="21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3"/>
          <p:cNvSpPr txBox="1"/>
          <p:nvPr/>
        </p:nvSpPr>
        <p:spPr>
          <a:xfrm>
            <a:off x="1088100" y="5995000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Management Milestones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508" name="Google Shape;50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3"/>
          <p:cNvPicPr preferRelativeResize="0"/>
          <p:nvPr/>
        </p:nvPicPr>
        <p:blipFill rotWithShape="1">
          <a:blip r:embed="rId4">
            <a:alphaModFix/>
          </a:blip>
          <a:srcRect b="0" l="14410" r="13209" t="0"/>
          <a:stretch/>
        </p:blipFill>
        <p:spPr>
          <a:xfrm>
            <a:off x="9916500" y="2004700"/>
            <a:ext cx="4551000" cy="399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0" name="Google Shape;510;p63"/>
          <p:cNvSpPr txBox="1"/>
          <p:nvPr/>
        </p:nvSpPr>
        <p:spPr>
          <a:xfrm>
            <a:off x="7776450" y="7550850"/>
            <a:ext cx="883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PH" sz="40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Stop and smell the flowers</a:t>
            </a:r>
            <a:endParaRPr b="1" sz="1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4"/>
          <p:cNvSpPr txBox="1"/>
          <p:nvPr/>
        </p:nvSpPr>
        <p:spPr>
          <a:xfrm>
            <a:off x="1088100" y="800383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Management comprises all disciplines related to managing data as a valuable resource.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516" name="Google Shape;51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servation Conversations | Earthfire Institute" id="517" name="Google Shape;51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2082" y="5714905"/>
            <a:ext cx="10796953" cy="720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5"/>
          <p:cNvSpPr/>
          <p:nvPr/>
        </p:nvSpPr>
        <p:spPr>
          <a:xfrm>
            <a:off x="2423076" y="6528359"/>
            <a:ext cx="4323000" cy="1721400"/>
          </a:xfrm>
          <a:prstGeom prst="homePlate">
            <a:avLst>
              <a:gd fmla="val 50000" name="adj"/>
            </a:avLst>
          </a:prstGeom>
          <a:solidFill>
            <a:srgbClr val="0B77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5"/>
          <p:cNvSpPr txBox="1"/>
          <p:nvPr>
            <p:ph idx="4294967295" type="body"/>
          </p:nvPr>
        </p:nvSpPr>
        <p:spPr>
          <a:xfrm>
            <a:off x="2423051" y="6845952"/>
            <a:ext cx="3360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Collection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24" name="Google Shape;524;p65"/>
          <p:cNvGrpSpPr/>
          <p:nvPr/>
        </p:nvGrpSpPr>
        <p:grpSpPr>
          <a:xfrm>
            <a:off x="3743574" y="5169012"/>
            <a:ext cx="459260" cy="1370752"/>
            <a:chOff x="777447" y="1610215"/>
            <a:chExt cx="198900" cy="593656"/>
          </a:xfrm>
        </p:grpSpPr>
        <p:cxnSp>
          <p:nvCxnSpPr>
            <p:cNvPr id="525" name="Google Shape;525;p65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6" name="Google Shape;526;p65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p65"/>
          <p:cNvSpPr/>
          <p:nvPr/>
        </p:nvSpPr>
        <p:spPr>
          <a:xfrm>
            <a:off x="5831327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rgbClr val="0B77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5"/>
          <p:cNvSpPr txBox="1"/>
          <p:nvPr>
            <p:ph idx="4294967295" type="body"/>
          </p:nvPr>
        </p:nvSpPr>
        <p:spPr>
          <a:xfrm>
            <a:off x="6545392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Storage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29" name="Google Shape;529;p65"/>
          <p:cNvGrpSpPr/>
          <p:nvPr/>
        </p:nvGrpSpPr>
        <p:grpSpPr>
          <a:xfrm>
            <a:off x="6868724" y="8237082"/>
            <a:ext cx="459260" cy="1370752"/>
            <a:chOff x="2223534" y="2938958"/>
            <a:chExt cx="198900" cy="593656"/>
          </a:xfrm>
        </p:grpSpPr>
        <p:cxnSp>
          <p:nvCxnSpPr>
            <p:cNvPr id="530" name="Google Shape;530;p6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1" name="Google Shape;531;p65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2" name="Google Shape;532;p65"/>
          <p:cNvSpPr/>
          <p:nvPr/>
        </p:nvSpPr>
        <p:spPr>
          <a:xfrm>
            <a:off x="9652414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5"/>
          <p:cNvSpPr txBox="1"/>
          <p:nvPr>
            <p:ph idx="4294967295" type="body"/>
          </p:nvPr>
        </p:nvSpPr>
        <p:spPr>
          <a:xfrm>
            <a:off x="10335351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Quality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34" name="Google Shape;534;p65"/>
          <p:cNvGrpSpPr/>
          <p:nvPr/>
        </p:nvGrpSpPr>
        <p:grpSpPr>
          <a:xfrm>
            <a:off x="11007481" y="5169012"/>
            <a:ext cx="459260" cy="1370752"/>
            <a:chOff x="3918084" y="1610215"/>
            <a:chExt cx="198900" cy="593656"/>
          </a:xfrm>
        </p:grpSpPr>
        <p:cxnSp>
          <p:nvCxnSpPr>
            <p:cNvPr id="535" name="Google Shape;535;p6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36" name="Google Shape;536;p6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65"/>
          <p:cNvSpPr/>
          <p:nvPr/>
        </p:nvSpPr>
        <p:spPr>
          <a:xfrm>
            <a:off x="13473502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5"/>
          <p:cNvSpPr txBox="1"/>
          <p:nvPr>
            <p:ph idx="4294967295" type="body"/>
          </p:nvPr>
        </p:nvSpPr>
        <p:spPr>
          <a:xfrm>
            <a:off x="14142641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 sz="3700">
                <a:solidFill>
                  <a:schemeClr val="lt1"/>
                </a:solidFill>
              </a:rPr>
              <a:t>Governance</a:t>
            </a:r>
            <a:endParaRPr sz="3700">
              <a:solidFill>
                <a:schemeClr val="lt1"/>
              </a:solidFill>
            </a:endParaRPr>
          </a:p>
        </p:txBody>
      </p:sp>
      <p:grpSp>
        <p:nvGrpSpPr>
          <p:cNvPr id="539" name="Google Shape;539;p65"/>
          <p:cNvGrpSpPr/>
          <p:nvPr/>
        </p:nvGrpSpPr>
        <p:grpSpPr>
          <a:xfrm>
            <a:off x="15427692" y="8237082"/>
            <a:ext cx="459260" cy="1370752"/>
            <a:chOff x="5958946" y="2938958"/>
            <a:chExt cx="198900" cy="593656"/>
          </a:xfrm>
        </p:grpSpPr>
        <p:cxnSp>
          <p:nvCxnSpPr>
            <p:cNvPr id="540" name="Google Shape;540;p6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1" name="Google Shape;541;p65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p65"/>
          <p:cNvSpPr/>
          <p:nvPr/>
        </p:nvSpPr>
        <p:spPr>
          <a:xfrm>
            <a:off x="17294588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5"/>
          <p:cNvSpPr txBox="1"/>
          <p:nvPr>
            <p:ph idx="4294967295" type="body"/>
          </p:nvPr>
        </p:nvSpPr>
        <p:spPr>
          <a:xfrm>
            <a:off x="18055838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 sz="3200">
                <a:solidFill>
                  <a:schemeClr val="lt1"/>
                </a:solidFill>
              </a:rPr>
              <a:t>Consumption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544" name="Google Shape;544;p65"/>
          <p:cNvGrpSpPr/>
          <p:nvPr/>
        </p:nvGrpSpPr>
        <p:grpSpPr>
          <a:xfrm>
            <a:off x="19345185" y="5169012"/>
            <a:ext cx="459260" cy="1370752"/>
            <a:chOff x="3918084" y="1610215"/>
            <a:chExt cx="198900" cy="593656"/>
          </a:xfrm>
        </p:grpSpPr>
        <p:cxnSp>
          <p:nvCxnSpPr>
            <p:cNvPr id="545" name="Google Shape;545;p6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6" name="Google Shape;546;p6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orTheWomen_blacktext (2) (1).png" id="547" name="Google Shape;54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255" y="3510901"/>
            <a:ext cx="2757900" cy="246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9" name="Google Shape;54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2384" y="8843550"/>
            <a:ext cx="2757900" cy="246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0" name="Google Shape;55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9216" y="8590647"/>
            <a:ext cx="2898000" cy="246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1" name="Google Shape;551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4029" y="3681483"/>
            <a:ext cx="3037200" cy="250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2" name="Google Shape;55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34809" y="3374400"/>
            <a:ext cx="3279600" cy="2739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3" name="Google Shape;553;p65"/>
          <p:cNvSpPr txBox="1"/>
          <p:nvPr>
            <p:ph idx="4294967295" type="body"/>
          </p:nvPr>
        </p:nvSpPr>
        <p:spPr>
          <a:xfrm>
            <a:off x="13671725" y="12437100"/>
            <a:ext cx="89403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SzPts val="4800"/>
              <a:buNone/>
            </a:pPr>
            <a:r>
              <a:rPr lang="en-PH" sz="3200"/>
              <a:t>From "How Do Apples Grow" by Jill McDonald</a:t>
            </a:r>
            <a:endParaRPr sz="3200"/>
          </a:p>
        </p:txBody>
      </p:sp>
      <p:sp>
        <p:nvSpPr>
          <p:cNvPr id="554" name="Google Shape;554;p65"/>
          <p:cNvSpPr txBox="1"/>
          <p:nvPr/>
        </p:nvSpPr>
        <p:spPr>
          <a:xfrm>
            <a:off x="1088100" y="972252"/>
            <a:ext cx="221919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6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as it grows in value</a:t>
            </a:r>
            <a:endParaRPr b="1" sz="6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4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 Data Management Metaphor</a:t>
            </a:r>
            <a:endParaRPr b="1" sz="4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p6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560" name="Google Shape;560;p6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61" name="Google Shape;561;p6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62" name="Google Shape;562;p66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Value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563" name="Google Shape;56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6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Where is the value?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5" name="Google Shape;565;p66"/>
          <p:cNvSpPr txBox="1"/>
          <p:nvPr/>
        </p:nvSpPr>
        <p:spPr>
          <a:xfrm>
            <a:off x="6253875" y="3535650"/>
            <a:ext cx="13153500" cy="4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Are the outcomes valuable?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Is the project feasible? 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○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Skills, technologies, executive support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data is needed?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Failure is likely if the value is </a:t>
            </a:r>
            <a:r>
              <a:rPr b="1"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vague</a:t>
            </a: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, the data is </a:t>
            </a:r>
            <a:r>
              <a:rPr b="1"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non-existent</a:t>
            </a: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, and the feasibility is </a:t>
            </a:r>
            <a:r>
              <a:rPr b="1"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artificial</a:t>
            </a: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66" name="Google Shape;5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9275" y="8207800"/>
            <a:ext cx="10194825" cy="41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6"/>
          <p:cNvSpPr txBox="1"/>
          <p:nvPr/>
        </p:nvSpPr>
        <p:spPr>
          <a:xfrm>
            <a:off x="6413950" y="12816125"/>
            <a:ext cx="16302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https://makemeanalyst.com/how-to-become-a-data-manager-how-to-get-into-data-manager-job-role/</a:t>
            </a:r>
            <a:endParaRPr i="1" sz="23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6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573" name="Google Shape;573;p6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4" name="Google Shape;574;p6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75" name="Google Shape;575;p67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Collection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67"/>
          <p:cNvSpPr txBox="1"/>
          <p:nvPr/>
        </p:nvSpPr>
        <p:spPr>
          <a:xfrm>
            <a:off x="4006362" y="2678741"/>
            <a:ext cx="163713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If the data exists, where is it generated / captured so we can collect them? 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77" name="Google Shape;577;p67"/>
          <p:cNvGrpSpPr/>
          <p:nvPr/>
        </p:nvGrpSpPr>
        <p:grpSpPr>
          <a:xfrm>
            <a:off x="6252301" y="4941958"/>
            <a:ext cx="10963387" cy="6786800"/>
            <a:chOff x="1752365" y="3542"/>
            <a:chExt cx="10963387" cy="6786800"/>
          </a:xfrm>
        </p:grpSpPr>
        <p:sp>
          <p:nvSpPr>
            <p:cNvPr id="578" name="Google Shape;578;p67"/>
            <p:cNvSpPr/>
            <p:nvPr/>
          </p:nvSpPr>
          <p:spPr>
            <a:xfrm>
              <a:off x="1752365" y="3542"/>
              <a:ext cx="5220600" cy="31323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79" name="Google Shape;579;p67"/>
            <p:cNvSpPr/>
            <p:nvPr/>
          </p:nvSpPr>
          <p:spPr>
            <a:xfrm>
              <a:off x="7495152" y="3542"/>
              <a:ext cx="5220600" cy="31323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0" name="Google Shape;580;p67"/>
            <p:cNvSpPr txBox="1"/>
            <p:nvPr/>
          </p:nvSpPr>
          <p:spPr>
            <a:xfrm>
              <a:off x="7495152" y="35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i="0" lang="en-PH" sz="37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Corporate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Point of Sale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Inventory Systems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HR systems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Internet Proxy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1" name="Google Shape;581;p67"/>
            <p:cNvSpPr/>
            <p:nvPr/>
          </p:nvSpPr>
          <p:spPr>
            <a:xfrm>
              <a:off x="1752365" y="3658042"/>
              <a:ext cx="5220600" cy="31323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2" name="Google Shape;582;p67"/>
            <p:cNvSpPr txBox="1"/>
            <p:nvPr/>
          </p:nvSpPr>
          <p:spPr>
            <a:xfrm>
              <a:off x="1752365" y="36580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i="0" lang="en-PH" sz="37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Edge Sensors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Weather balloons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ID scanners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CCTV cameras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Home internet routers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3" name="Google Shape;583;p67"/>
            <p:cNvSpPr/>
            <p:nvPr/>
          </p:nvSpPr>
          <p:spPr>
            <a:xfrm>
              <a:off x="7495152" y="3658042"/>
              <a:ext cx="5220600" cy="31323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4" name="Google Shape;584;p67"/>
            <p:cNvSpPr txBox="1"/>
            <p:nvPr/>
          </p:nvSpPr>
          <p:spPr>
            <a:xfrm>
              <a:off x="7495152" y="36580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i="0" lang="en-PH" sz="37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BONUS: External Data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Government Websites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Yellow Pages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Data sellers ie. Nielsen 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571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i="0" sz="29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85" name="Google Shape;585;p67"/>
            <p:cNvSpPr txBox="1"/>
            <p:nvPr/>
          </p:nvSpPr>
          <p:spPr>
            <a:xfrm>
              <a:off x="1752365" y="35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i="0" lang="en-PH" sz="37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Traditional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Observations</a:t>
              </a:r>
              <a:endParaRPr i="0" sz="29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Tests</a:t>
              </a:r>
              <a:endParaRPr i="0" sz="29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Surveys</a:t>
              </a:r>
              <a:endParaRPr i="0" sz="29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Documents</a:t>
              </a:r>
              <a:endParaRPr i="0" sz="29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68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591" name="Google Shape;591;p68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2" name="Google Shape;592;p68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93" name="Google Shape;593;p68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Collection (advanced)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594" name="Google Shape;59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4900" y="3178475"/>
            <a:ext cx="14801423" cy="83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8"/>
          <p:cNvSpPr txBox="1"/>
          <p:nvPr/>
        </p:nvSpPr>
        <p:spPr>
          <a:xfrm>
            <a:off x="7468425" y="12816125"/>
            <a:ext cx="15248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https://www.freecodecamp.org/news/scalable-data-analytics-pipeline/</a:t>
            </a:r>
            <a:endParaRPr i="1" sz="23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68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200">
                <a:latin typeface="Avenir"/>
                <a:ea typeface="Avenir"/>
                <a:cs typeface="Avenir"/>
                <a:sym typeface="Avenir"/>
              </a:rPr>
              <a:t>Whole careers are built in the collection - storage phase.</a:t>
            </a:r>
            <a:endParaRPr sz="42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200">
                <a:latin typeface="Avenir"/>
                <a:ea typeface="Avenir"/>
                <a:cs typeface="Avenir"/>
                <a:sym typeface="Avenir"/>
              </a:rPr>
              <a:t>Always be in sync with your data engineers.</a:t>
            </a:r>
            <a:endParaRPr sz="4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p69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603" name="Google Shape;603;p69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4" name="Google Shape;604;p69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05" name="Google Shape;605;p69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Storage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606" name="Google Shape;60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69"/>
          <p:cNvGrpSpPr/>
          <p:nvPr/>
        </p:nvGrpSpPr>
        <p:grpSpPr>
          <a:xfrm>
            <a:off x="1819340" y="5309404"/>
            <a:ext cx="4895700" cy="2988396"/>
            <a:chOff x="1819340" y="5309404"/>
            <a:chExt cx="4895700" cy="2988396"/>
          </a:xfrm>
        </p:grpSpPr>
        <p:sp>
          <p:nvSpPr>
            <p:cNvPr id="608" name="Google Shape;608;p69"/>
            <p:cNvSpPr/>
            <p:nvPr/>
          </p:nvSpPr>
          <p:spPr>
            <a:xfrm>
              <a:off x="1819340" y="5309404"/>
              <a:ext cx="4895700" cy="29376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09" name="Google Shape;609;p69"/>
            <p:cNvSpPr txBox="1"/>
            <p:nvPr/>
          </p:nvSpPr>
          <p:spPr>
            <a:xfrm>
              <a:off x="1819340" y="5360200"/>
              <a:ext cx="4895700" cy="29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PH" sz="3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Location</a:t>
              </a:r>
              <a:endPara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Local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 prem Server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Cloud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10" name="Google Shape;610;p69"/>
          <p:cNvGrpSpPr/>
          <p:nvPr/>
        </p:nvGrpSpPr>
        <p:grpSpPr>
          <a:xfrm>
            <a:off x="7204752" y="5309404"/>
            <a:ext cx="4895702" cy="2937600"/>
            <a:chOff x="7204752" y="5309404"/>
            <a:chExt cx="4895702" cy="2937600"/>
          </a:xfrm>
        </p:grpSpPr>
        <p:sp>
          <p:nvSpPr>
            <p:cNvPr id="611" name="Google Shape;611;p69"/>
            <p:cNvSpPr/>
            <p:nvPr/>
          </p:nvSpPr>
          <p:spPr>
            <a:xfrm>
              <a:off x="7204754" y="5309404"/>
              <a:ext cx="4895700" cy="29376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12" name="Google Shape;612;p69"/>
            <p:cNvSpPr txBox="1"/>
            <p:nvPr/>
          </p:nvSpPr>
          <p:spPr>
            <a:xfrm>
              <a:off x="7204752" y="5360200"/>
              <a:ext cx="4895700" cy="26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PH" sz="3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Format</a:t>
              </a:r>
              <a:endPara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Flat Files ie. CSV, Excel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Binary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Database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13" name="Google Shape;613;p69"/>
          <p:cNvGrpSpPr/>
          <p:nvPr/>
        </p:nvGrpSpPr>
        <p:grpSpPr>
          <a:xfrm>
            <a:off x="12590164" y="5309404"/>
            <a:ext cx="4895704" cy="2937600"/>
            <a:chOff x="12590164" y="5309404"/>
            <a:chExt cx="4895704" cy="2937600"/>
          </a:xfrm>
        </p:grpSpPr>
        <p:sp>
          <p:nvSpPr>
            <p:cNvPr id="614" name="Google Shape;614;p69"/>
            <p:cNvSpPr/>
            <p:nvPr/>
          </p:nvSpPr>
          <p:spPr>
            <a:xfrm>
              <a:off x="12590168" y="5309404"/>
              <a:ext cx="4895700" cy="2937600"/>
            </a:xfrm>
            <a:prstGeom prst="rect">
              <a:avLst/>
            </a:prstGeom>
            <a:solidFill>
              <a:srgbClr val="4D778A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15" name="Google Shape;615;p69"/>
            <p:cNvSpPr txBox="1"/>
            <p:nvPr/>
          </p:nvSpPr>
          <p:spPr>
            <a:xfrm>
              <a:off x="12590164" y="5360200"/>
              <a:ext cx="4895700" cy="26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PH" sz="3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Retention</a:t>
              </a:r>
              <a:endPara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lang="en-PH" sz="2800">
                  <a:latin typeface="Helvetica Neue"/>
                  <a:ea typeface="Helvetica Neue"/>
                  <a:cs typeface="Helvetica Neue"/>
                  <a:sym typeface="Helvetica Neue"/>
                </a:rPr>
                <a:t>How long do we keep it? 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How much do we keep?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How recent </a:t>
              </a:r>
              <a:r>
                <a:rPr lang="en-PH" sz="2800">
                  <a:latin typeface="Helvetica Neue"/>
                  <a:ea typeface="Helvetica Neue"/>
                  <a:cs typeface="Helvetica Neue"/>
                  <a:sym typeface="Helvetica Neue"/>
                </a:rPr>
                <a:t>are refreshes</a:t>
              </a:r>
              <a:r>
                <a:rPr lang="en-PH" sz="2800">
                  <a:latin typeface="Helvetica Neue"/>
                  <a:ea typeface="Helvetica Neue"/>
                  <a:cs typeface="Helvetica Neue"/>
                  <a:sym typeface="Helvetica Neue"/>
                </a:rPr>
                <a:t>?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16" name="Google Shape;616;p69"/>
          <p:cNvGrpSpPr/>
          <p:nvPr/>
        </p:nvGrpSpPr>
        <p:grpSpPr>
          <a:xfrm>
            <a:off x="17975576" y="5309404"/>
            <a:ext cx="4895706" cy="2937600"/>
            <a:chOff x="17975576" y="5309404"/>
            <a:chExt cx="4895706" cy="2937600"/>
          </a:xfrm>
        </p:grpSpPr>
        <p:sp>
          <p:nvSpPr>
            <p:cNvPr id="617" name="Google Shape;617;p69"/>
            <p:cNvSpPr/>
            <p:nvPr/>
          </p:nvSpPr>
          <p:spPr>
            <a:xfrm>
              <a:off x="17975582" y="5309404"/>
              <a:ext cx="4895700" cy="29376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618" name="Google Shape;618;p69"/>
            <p:cNvSpPr txBox="1"/>
            <p:nvPr/>
          </p:nvSpPr>
          <p:spPr>
            <a:xfrm>
              <a:off x="17975576" y="5360200"/>
              <a:ext cx="4895700" cy="26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PH" sz="3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Security</a:t>
              </a:r>
              <a:endPara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Who can access the data?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Is the data encrypted?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lang="en-PH" sz="2800">
                  <a:latin typeface="Helvetica Neue"/>
                  <a:ea typeface="Helvetica Neue"/>
                  <a:cs typeface="Helvetica Neue"/>
                  <a:sym typeface="Helvetica Neue"/>
                </a:rPr>
                <a:t>Do we backup?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81208_125502.jpg" id="188" name="Google Shape;18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667" y="-2133600"/>
            <a:ext cx="24443331" cy="18332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3"/>
          <p:cNvSpPr/>
          <p:nvPr/>
        </p:nvSpPr>
        <p:spPr>
          <a:xfrm>
            <a:off x="0" y="-25400"/>
            <a:ext cx="24384000" cy="13766700"/>
          </a:xfrm>
          <a:prstGeom prst="rect">
            <a:avLst/>
          </a:prstGeom>
          <a:gradFill>
            <a:gsLst>
              <a:gs pos="0">
                <a:srgbClr val="229FFF">
                  <a:alpha val="54901"/>
                </a:srgbClr>
              </a:gs>
              <a:gs pos="100000">
                <a:srgbClr val="744BBA">
                  <a:alpha val="5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nir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2866530" y="2922761"/>
            <a:ext cx="186510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rPr lang="en-PH" sz="9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Icebreaker</a:t>
            </a:r>
            <a:endParaRPr sz="9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t/>
            </a:r>
            <a:endParaRPr sz="7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rPr lang="en-PH" sz="7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Which SQL statement is your favorite?</a:t>
            </a:r>
            <a:endParaRPr sz="7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1" name="Google Shape;1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475" y="2666200"/>
            <a:ext cx="1947250" cy="19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7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624" name="Google Shape;624;p7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5" name="Google Shape;625;p7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26" name="Google Shape;626;p70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Storage (advanced)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627" name="Google Shape;62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70"/>
          <p:cNvGrpSpPr/>
          <p:nvPr/>
        </p:nvGrpSpPr>
        <p:grpSpPr>
          <a:xfrm>
            <a:off x="2167600" y="2585325"/>
            <a:ext cx="9196500" cy="6774051"/>
            <a:chOff x="2167600" y="2585325"/>
            <a:chExt cx="9196500" cy="6774051"/>
          </a:xfrm>
        </p:grpSpPr>
        <p:pic>
          <p:nvPicPr>
            <p:cNvPr id="629" name="Google Shape;629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22510" y="4074875"/>
              <a:ext cx="8452940" cy="5284501"/>
            </a:xfrm>
            <a:prstGeom prst="rect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30" name="Google Shape;630;p70"/>
            <p:cNvSpPr txBox="1"/>
            <p:nvPr/>
          </p:nvSpPr>
          <p:spPr>
            <a:xfrm>
              <a:off x="2167600" y="2585325"/>
              <a:ext cx="9196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Relational databases are well-structured and suited for medium to large sizes of data (terabytes, max)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31" name="Google Shape;631;p70"/>
          <p:cNvGrpSpPr/>
          <p:nvPr/>
        </p:nvGrpSpPr>
        <p:grpSpPr>
          <a:xfrm>
            <a:off x="12129525" y="2585325"/>
            <a:ext cx="10266550" cy="7065225"/>
            <a:chOff x="12129525" y="2585325"/>
            <a:chExt cx="10266550" cy="7065225"/>
          </a:xfrm>
        </p:grpSpPr>
        <p:pic>
          <p:nvPicPr>
            <p:cNvPr id="632" name="Google Shape;632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324863" y="4074875"/>
              <a:ext cx="6764168" cy="5284500"/>
            </a:xfrm>
            <a:prstGeom prst="rect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633" name="Google Shape;633;p70"/>
            <p:cNvCxnSpPr/>
            <p:nvPr/>
          </p:nvCxnSpPr>
          <p:spPr>
            <a:xfrm rot="10800000">
              <a:off x="12129525" y="2920950"/>
              <a:ext cx="0" cy="6729600"/>
            </a:xfrm>
            <a:prstGeom prst="straightConnector1">
              <a:avLst/>
            </a:prstGeom>
            <a:noFill/>
            <a:ln cap="flat" cmpd="sng" w="38100">
              <a:solidFill>
                <a:srgbClr val="193177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sp>
          <p:nvSpPr>
            <p:cNvPr id="634" name="Google Shape;634;p70"/>
            <p:cNvSpPr txBox="1"/>
            <p:nvPr/>
          </p:nvSpPr>
          <p:spPr>
            <a:xfrm>
              <a:off x="12444175" y="2585325"/>
              <a:ext cx="99519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NoSQL databases have looser structure and are suited for planet-sized data (petabyes and beyond)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35" name="Google Shape;635;p70"/>
          <p:cNvSpPr txBox="1"/>
          <p:nvPr/>
        </p:nvSpPr>
        <p:spPr>
          <a:xfrm>
            <a:off x="2782675" y="10104750"/>
            <a:ext cx="175842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PH" sz="48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No matter the type of database, SQL is used or a mindset very similar to it.</a:t>
            </a:r>
            <a:endParaRPr b="0" i="0" sz="48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7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641" name="Google Shape;641;p7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2" name="Google Shape;642;p7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43" name="Google Shape;643;p71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Quality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644" name="Google Shape;64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1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Clean data is usable data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6" name="Google Shape;646;p71"/>
          <p:cNvSpPr txBox="1"/>
          <p:nvPr/>
        </p:nvSpPr>
        <p:spPr>
          <a:xfrm>
            <a:off x="2334325" y="3939700"/>
            <a:ext cx="17073000" cy="7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Take the example of an online </a:t>
            </a:r>
            <a:r>
              <a:rPr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bookstore:</a:t>
            </a:r>
            <a:endParaRPr sz="41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Duplicate transactions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Misspelled authors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Outdated promo codes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Missing publication year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CSRs type different date formats in shipping returns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Comment fields contain social security #s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Purchase date happened after shipping date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queries would you do for these?</a:t>
            </a:r>
            <a:endParaRPr b="1" i="0" sz="37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47" name="Google Shape;64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2825" y="9814275"/>
            <a:ext cx="1934050" cy="19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2"/>
          <p:cNvSpPr txBox="1"/>
          <p:nvPr/>
        </p:nvSpPr>
        <p:spPr>
          <a:xfrm>
            <a:off x="2334325" y="3939700"/>
            <a:ext cx="17073000" cy="7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Example: Summing up sales figures for audit and reporting</a:t>
            </a:r>
            <a:endParaRPr sz="41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For accuracy, the </a:t>
            </a:r>
            <a:r>
              <a:rPr i="1"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correct joins </a:t>
            </a:r>
            <a:r>
              <a:rPr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need to be defined</a:t>
            </a:r>
            <a:endParaRPr sz="41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1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41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53" name="Google Shape;653;p72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654" name="Google Shape;654;p72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5" name="Google Shape;655;p72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56" name="Google Shape;656;p72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Quality (advanced)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657" name="Google Shape;65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2"/>
          <p:cNvSpPr txBox="1"/>
          <p:nvPr/>
        </p:nvSpPr>
        <p:spPr>
          <a:xfrm>
            <a:off x="3157650" y="2111250"/>
            <a:ext cx="186498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Implementing business rules is a key part of quality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9" name="Google Shape;659;p72"/>
          <p:cNvSpPr/>
          <p:nvPr/>
        </p:nvSpPr>
        <p:spPr>
          <a:xfrm>
            <a:off x="2728925" y="6098200"/>
            <a:ext cx="3098400" cy="23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u="sng">
                <a:latin typeface="Avenir"/>
                <a:ea typeface="Avenir"/>
                <a:cs typeface="Avenir"/>
                <a:sym typeface="Avenir"/>
              </a:rPr>
              <a:t>Item</a:t>
            </a:r>
            <a:endParaRPr sz="3600" u="sng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price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0" name="Google Shape;660;p72"/>
          <p:cNvSpPr/>
          <p:nvPr/>
        </p:nvSpPr>
        <p:spPr>
          <a:xfrm>
            <a:off x="6954108" y="6098200"/>
            <a:ext cx="3098400" cy="23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u="sng">
                <a:latin typeface="Avenir"/>
                <a:ea typeface="Avenir"/>
                <a:cs typeface="Avenir"/>
                <a:sym typeface="Avenir"/>
              </a:rPr>
              <a:t>Bundle</a:t>
            </a:r>
            <a:endParaRPr sz="3600" u="sng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price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1" name="Google Shape;661;p72"/>
          <p:cNvSpPr/>
          <p:nvPr/>
        </p:nvSpPr>
        <p:spPr>
          <a:xfrm>
            <a:off x="11179292" y="6098200"/>
            <a:ext cx="3098400" cy="23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u="sng">
                <a:latin typeface="Avenir"/>
                <a:ea typeface="Avenir"/>
                <a:cs typeface="Avenir"/>
                <a:sym typeface="Avenir"/>
              </a:rPr>
              <a:t>Transaction</a:t>
            </a:r>
            <a:endParaRPr sz="3600" u="sng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amount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2" name="Google Shape;662;p72"/>
          <p:cNvSpPr/>
          <p:nvPr/>
        </p:nvSpPr>
        <p:spPr>
          <a:xfrm>
            <a:off x="10636600" y="10919725"/>
            <a:ext cx="4183800" cy="107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SalesSummary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63" name="Google Shape;663;p72"/>
          <p:cNvCxnSpPr>
            <a:stCxn id="659" idx="2"/>
            <a:endCxn id="662" idx="0"/>
          </p:cNvCxnSpPr>
          <p:nvPr/>
        </p:nvCxnSpPr>
        <p:spPr>
          <a:xfrm flipH="1" rot="-5400000">
            <a:off x="7247075" y="5438350"/>
            <a:ext cx="2512500" cy="84504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72"/>
          <p:cNvCxnSpPr>
            <a:stCxn id="661" idx="2"/>
            <a:endCxn id="662" idx="0"/>
          </p:cNvCxnSpPr>
          <p:nvPr/>
        </p:nvCxnSpPr>
        <p:spPr>
          <a:xfrm flipH="1" rot="-5400000">
            <a:off x="11472542" y="9663250"/>
            <a:ext cx="2512500" cy="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72"/>
          <p:cNvCxnSpPr>
            <a:stCxn id="660" idx="2"/>
            <a:endCxn id="662" idx="0"/>
          </p:cNvCxnSpPr>
          <p:nvPr/>
        </p:nvCxnSpPr>
        <p:spPr>
          <a:xfrm flipH="1" rot="-5400000">
            <a:off x="9359658" y="7550950"/>
            <a:ext cx="2512500" cy="42252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p72"/>
          <p:cNvSpPr/>
          <p:nvPr/>
        </p:nvSpPr>
        <p:spPr>
          <a:xfrm>
            <a:off x="8965300" y="8565100"/>
            <a:ext cx="2091900" cy="981300"/>
          </a:xfrm>
          <a:prstGeom prst="roundRect">
            <a:avLst>
              <a:gd fmla="val 16667" name="adj"/>
            </a:avLst>
          </a:prstGeom>
          <a:solidFill>
            <a:srgbClr val="229FFF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How?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7" name="Google Shape;667;p72"/>
          <p:cNvSpPr/>
          <p:nvPr/>
        </p:nvSpPr>
        <p:spPr>
          <a:xfrm>
            <a:off x="15404475" y="6098200"/>
            <a:ext cx="3098400" cy="23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u="sng">
                <a:latin typeface="Avenir"/>
                <a:ea typeface="Avenir"/>
                <a:cs typeface="Avenir"/>
                <a:sym typeface="Avenir"/>
              </a:rPr>
              <a:t>Promo</a:t>
            </a:r>
            <a:endParaRPr sz="3600" u="sng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rate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68" name="Google Shape;668;p72"/>
          <p:cNvCxnSpPr>
            <a:stCxn id="667" idx="2"/>
            <a:endCxn id="662" idx="0"/>
          </p:cNvCxnSpPr>
          <p:nvPr/>
        </p:nvCxnSpPr>
        <p:spPr>
          <a:xfrm rot="5400000">
            <a:off x="13584825" y="7550950"/>
            <a:ext cx="2512500" cy="42252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72"/>
          <p:cNvSpPr/>
          <p:nvPr/>
        </p:nvSpPr>
        <p:spPr>
          <a:xfrm>
            <a:off x="19407325" y="6098200"/>
            <a:ext cx="3098400" cy="23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u="sng">
                <a:latin typeface="Avenir"/>
                <a:ea typeface="Avenir"/>
                <a:cs typeface="Avenir"/>
                <a:sym typeface="Avenir"/>
              </a:rPr>
              <a:t>Returns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70" name="Google Shape;670;p72"/>
          <p:cNvCxnSpPr>
            <a:stCxn id="669" idx="2"/>
            <a:endCxn id="662" idx="0"/>
          </p:cNvCxnSpPr>
          <p:nvPr/>
        </p:nvCxnSpPr>
        <p:spPr>
          <a:xfrm rot="5400000">
            <a:off x="15586225" y="5549500"/>
            <a:ext cx="2512500" cy="82281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73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676" name="Google Shape;676;p73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77" name="Google Shape;677;p73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78" name="Google Shape;678;p73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Governance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679" name="Google Shape;67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1425" y="3050075"/>
            <a:ext cx="8356900" cy="83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3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200">
                <a:latin typeface="Avenir"/>
                <a:ea typeface="Avenir"/>
                <a:cs typeface="Avenir"/>
                <a:sym typeface="Avenir"/>
              </a:rPr>
              <a:t>It is a framework of processes, policies, metrics, and stakeholders that manage the organization’s data assets.</a:t>
            </a:r>
            <a:endParaRPr sz="4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2" name="Google Shape;682;p73"/>
          <p:cNvSpPr txBox="1"/>
          <p:nvPr/>
        </p:nvSpPr>
        <p:spPr>
          <a:xfrm>
            <a:off x="7468425" y="12816125"/>
            <a:ext cx="15248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https://tdan.com/the-data-centric-revolution-semantics-and-the-dama-wheel/25576</a:t>
            </a:r>
            <a:endParaRPr i="1" sz="23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74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688" name="Google Shape;688;p74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9" name="Google Shape;689;p74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90" name="Google Shape;690;p74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Governance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691" name="Google Shape;69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74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200">
                <a:latin typeface="Avenir"/>
                <a:ea typeface="Avenir"/>
                <a:cs typeface="Avenir"/>
                <a:sym typeface="Avenir"/>
              </a:rPr>
              <a:t>Ensure your organization has a data dictionary, updated regularly and with sufficient information.</a:t>
            </a:r>
            <a:endParaRPr sz="4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93" name="Google Shape;693;p74"/>
          <p:cNvPicPr preferRelativeResize="0"/>
          <p:nvPr/>
        </p:nvPicPr>
        <p:blipFill rotWithShape="1">
          <a:blip r:embed="rId4">
            <a:alphaModFix/>
          </a:blip>
          <a:srcRect b="9763" l="0" r="3901" t="0"/>
          <a:stretch/>
        </p:blipFill>
        <p:spPr>
          <a:xfrm>
            <a:off x="7849150" y="3231100"/>
            <a:ext cx="14096451" cy="74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4"/>
          <p:cNvSpPr txBox="1"/>
          <p:nvPr/>
        </p:nvSpPr>
        <p:spPr>
          <a:xfrm>
            <a:off x="7468425" y="12816125"/>
            <a:ext cx="15248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https://www.youtube.com/watch?v=kH0bcw9P2Lc&amp;ab_channel=ChristopherKalodikis</a:t>
            </a:r>
            <a:endParaRPr i="1" sz="23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75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700" name="Google Shape;700;p75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1" name="Google Shape;701;p75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02" name="Google Shape;702;p75"/>
          <p:cNvSpPr txBox="1"/>
          <p:nvPr/>
        </p:nvSpPr>
        <p:spPr>
          <a:xfrm>
            <a:off x="328050" y="1050875"/>
            <a:ext cx="69879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</a:t>
            </a: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Consumption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703" name="Google Shape;70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5"/>
          <p:cNvSpPr txBox="1"/>
          <p:nvPr/>
        </p:nvSpPr>
        <p:spPr>
          <a:xfrm>
            <a:off x="5615250" y="2678741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How do we share the data so people can use it?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5" name="Google Shape;705;p75"/>
          <p:cNvSpPr txBox="1"/>
          <p:nvPr/>
        </p:nvSpPr>
        <p:spPr>
          <a:xfrm>
            <a:off x="3528260" y="5328560"/>
            <a:ext cx="79896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Centralized Internal Database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Secure API over Internet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Restricted network drives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Password protected files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6" name="Google Shape;706;p75"/>
          <p:cNvSpPr txBox="1"/>
          <p:nvPr/>
        </p:nvSpPr>
        <p:spPr>
          <a:xfrm>
            <a:off x="13580799" y="5328560"/>
            <a:ext cx="79896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Business Intelligence / Reporting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Dashboards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Archiving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Legal</a:t>
            </a:r>
            <a:endParaRPr/>
          </a:p>
        </p:txBody>
      </p:sp>
      <p:sp>
        <p:nvSpPr>
          <p:cNvPr id="707" name="Google Shape;707;p75"/>
          <p:cNvSpPr/>
          <p:nvPr/>
        </p:nvSpPr>
        <p:spPr>
          <a:xfrm>
            <a:off x="10809811" y="6154615"/>
            <a:ext cx="1739400" cy="8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02580" y="9014110"/>
            <a:ext cx="6882876" cy="404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713" name="Google Shape;71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6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Can the data do more?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5" name="Google Shape;715;p76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sng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This is where YOU come in!</a:t>
            </a:r>
            <a:endParaRPr u="sng"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tools can we use on the data? Ie. R, Python, SAS, Java, Tableau, PowerBI, etc.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new insights </a:t>
            </a: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/ knowledge can be generated?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Can your discoveries address </a:t>
            </a:r>
            <a:r>
              <a:rPr lang="en-PH" sz="3600" u="sng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business problems and generate value?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What does a Data Scientist do?" id="716" name="Google Shape;71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55815" y="9004426"/>
            <a:ext cx="6185388" cy="3711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" name="Google Shape;717;p7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718" name="Google Shape;718;p7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9" name="Google Shape;719;p7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20" name="Google Shape;720;p76"/>
          <p:cNvSpPr txBox="1"/>
          <p:nvPr/>
        </p:nvSpPr>
        <p:spPr>
          <a:xfrm>
            <a:off x="328050" y="1050875"/>
            <a:ext cx="69879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Consumption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7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726" name="Google Shape;726;p7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27" name="Google Shape;727;p7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ForTheWomen_blacktext (2) (1).png" id="728" name="Google Shape;72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7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Roles (advanced)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30" name="Google Shape;730;p77"/>
          <p:cNvGrpSpPr/>
          <p:nvPr/>
        </p:nvGrpSpPr>
        <p:grpSpPr>
          <a:xfrm>
            <a:off x="12308125" y="5286876"/>
            <a:ext cx="3748721" cy="6690949"/>
            <a:chOff x="1889306" y="4027410"/>
            <a:chExt cx="4486800" cy="8008317"/>
          </a:xfrm>
        </p:grpSpPr>
        <p:sp>
          <p:nvSpPr>
            <p:cNvPr id="731" name="Google Shape;731;p77"/>
            <p:cNvSpPr txBox="1"/>
            <p:nvPr/>
          </p:nvSpPr>
          <p:spPr>
            <a:xfrm>
              <a:off x="1889306" y="6981628"/>
              <a:ext cx="4486800" cy="50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Statistician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 determine which of the minerals are gold, and how best we can productize it.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32" name="Google Shape;732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4326" y="4027410"/>
              <a:ext cx="2731735" cy="277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3" name="Google Shape;733;p77"/>
          <p:cNvGrpSpPr/>
          <p:nvPr/>
        </p:nvGrpSpPr>
        <p:grpSpPr>
          <a:xfrm>
            <a:off x="7350691" y="5330843"/>
            <a:ext cx="3045899" cy="6622239"/>
            <a:chOff x="7025850" y="4132651"/>
            <a:chExt cx="3645600" cy="7926080"/>
          </a:xfrm>
        </p:grpSpPr>
        <p:pic>
          <p:nvPicPr>
            <p:cNvPr id="734" name="Google Shape;734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8631" y="4132651"/>
              <a:ext cx="2560025" cy="256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p77"/>
            <p:cNvSpPr txBox="1"/>
            <p:nvPr/>
          </p:nvSpPr>
          <p:spPr>
            <a:xfrm>
              <a:off x="7025850" y="7004631"/>
              <a:ext cx="3645600" cy="50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Analyst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 find valuable minerals in the data. And share this on the daily!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36" name="Google Shape;736;p77"/>
          <p:cNvGrpSpPr/>
          <p:nvPr/>
        </p:nvGrpSpPr>
        <p:grpSpPr>
          <a:xfrm>
            <a:off x="1667922" y="5242930"/>
            <a:ext cx="3580786" cy="4426150"/>
            <a:chOff x="12427988" y="4102475"/>
            <a:chExt cx="4285800" cy="5297606"/>
          </a:xfrm>
        </p:grpSpPr>
        <p:pic>
          <p:nvPicPr>
            <p:cNvPr id="737" name="Google Shape;737;p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249849" y="4102475"/>
              <a:ext cx="2642077" cy="256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77"/>
            <p:cNvSpPr txBox="1"/>
            <p:nvPr/>
          </p:nvSpPr>
          <p:spPr>
            <a:xfrm>
              <a:off x="12427988" y="7023481"/>
              <a:ext cx="4285800" cy="23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Engineer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 collect, generate, and maintain the mountain of data.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39" name="Google Shape;739;p77"/>
          <p:cNvGrpSpPr/>
          <p:nvPr/>
        </p:nvGrpSpPr>
        <p:grpSpPr>
          <a:xfrm>
            <a:off x="17646450" y="5330842"/>
            <a:ext cx="3748721" cy="4676860"/>
            <a:chOff x="17946871" y="4132650"/>
            <a:chExt cx="4486800" cy="5597679"/>
          </a:xfrm>
        </p:grpSpPr>
        <p:pic>
          <p:nvPicPr>
            <p:cNvPr id="740" name="Google Shape;740;p7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768757" y="4132650"/>
              <a:ext cx="2642075" cy="2497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p77"/>
            <p:cNvSpPr txBox="1"/>
            <p:nvPr/>
          </p:nvSpPr>
          <p:spPr>
            <a:xfrm>
              <a:off x="17946871" y="6856329"/>
              <a:ext cx="4486800" cy="28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ML Engineer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 create a way to develop and distribute the golden products efficiently.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42" name="Google Shape;742;p77"/>
          <p:cNvGrpSpPr/>
          <p:nvPr/>
        </p:nvGrpSpPr>
        <p:grpSpPr>
          <a:xfrm>
            <a:off x="5615250" y="1042250"/>
            <a:ext cx="13153500" cy="3331925"/>
            <a:chOff x="5615250" y="1042250"/>
            <a:chExt cx="13153500" cy="3331925"/>
          </a:xfrm>
        </p:grpSpPr>
        <p:sp>
          <p:nvSpPr>
            <p:cNvPr id="743" name="Google Shape;743;p77"/>
            <p:cNvSpPr txBox="1"/>
            <p:nvPr/>
          </p:nvSpPr>
          <p:spPr>
            <a:xfrm>
              <a:off x="5615250" y="1042250"/>
              <a:ext cx="13153500" cy="14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lang="en-PH" sz="4800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Data Science is a Team Sport</a:t>
              </a:r>
              <a:endParaRPr b="1" i="0" sz="48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44" name="Google Shape;744;p7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733571" y="2695250"/>
              <a:ext cx="1765003" cy="167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77"/>
            <p:cNvSpPr txBox="1"/>
            <p:nvPr/>
          </p:nvSpPr>
          <p:spPr>
            <a:xfrm>
              <a:off x="12794600" y="2921363"/>
              <a:ext cx="43947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PH" sz="2200">
                  <a:solidFill>
                    <a:srgbClr val="19317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scientists</a:t>
              </a:r>
              <a:r>
                <a:rPr lang="en-PH" sz="2200">
                  <a:solidFill>
                    <a:srgbClr val="19317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are now specializing in different dimensions.</a:t>
              </a:r>
              <a:endParaRPr sz="2200">
                <a:solidFill>
                  <a:srgbClr val="19317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46" name="Google Shape;746;p77"/>
          <p:cNvSpPr txBox="1"/>
          <p:nvPr/>
        </p:nvSpPr>
        <p:spPr>
          <a:xfrm>
            <a:off x="5119500" y="11977825"/>
            <a:ext cx="1355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2500">
                <a:latin typeface="Helvetica Neue"/>
                <a:ea typeface="Helvetica Neue"/>
                <a:cs typeface="Helvetica Neue"/>
                <a:sym typeface="Helvetica Neue"/>
              </a:rPr>
              <a:t>Recommended Reading: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500">
                <a:latin typeface="Helvetica Neue"/>
                <a:ea typeface="Helvetica Neue"/>
                <a:cs typeface="Helvetica Neue"/>
                <a:sym typeface="Helvetica Neue"/>
              </a:rPr>
              <a:t>https://towardsdatascience.com/</a:t>
            </a:r>
            <a:r>
              <a:rPr b="1" lang="en-PH" sz="2500">
                <a:latin typeface="Helvetica Neue"/>
                <a:ea typeface="Helvetica Neue"/>
                <a:cs typeface="Helvetica Neue"/>
                <a:sym typeface="Helvetica Neue"/>
              </a:rPr>
              <a:t>data-sciences-most-misunderstood-hero</a:t>
            </a:r>
            <a:r>
              <a:rPr lang="en-PH" sz="2500">
                <a:latin typeface="Helvetica Neue"/>
                <a:ea typeface="Helvetica Neue"/>
                <a:cs typeface="Helvetica Neue"/>
                <a:sym typeface="Helvetica Neue"/>
              </a:rPr>
              <a:t>-2705da366f40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oogle Shape;751;p78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752" name="Google Shape;752;p78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3" name="Google Shape;753;p78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ForTheWomen_blacktext (2) (1).png" id="754" name="Google Shape;75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8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Roles (advanced)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56" name="Google Shape;756;p78"/>
          <p:cNvGrpSpPr/>
          <p:nvPr/>
        </p:nvGrpSpPr>
        <p:grpSpPr>
          <a:xfrm>
            <a:off x="12498572" y="5286876"/>
            <a:ext cx="3045899" cy="6690943"/>
            <a:chOff x="2117250" y="4027410"/>
            <a:chExt cx="3645600" cy="8008310"/>
          </a:xfrm>
        </p:grpSpPr>
        <p:sp>
          <p:nvSpPr>
            <p:cNvPr id="757" name="Google Shape;757;p78"/>
            <p:cNvSpPr txBox="1"/>
            <p:nvPr/>
          </p:nvSpPr>
          <p:spPr>
            <a:xfrm>
              <a:off x="2117250" y="6981621"/>
              <a:ext cx="3645600" cy="50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Statistician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Creates the best certainties in a palette of  uncertainties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Favored tool:</a:t>
              </a: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Inferential stat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58" name="Google Shape;758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4326" y="4027410"/>
              <a:ext cx="2731735" cy="277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9" name="Google Shape;759;p78"/>
          <p:cNvGrpSpPr/>
          <p:nvPr/>
        </p:nvGrpSpPr>
        <p:grpSpPr>
          <a:xfrm>
            <a:off x="7350691" y="5330843"/>
            <a:ext cx="3045899" cy="6622239"/>
            <a:chOff x="7025850" y="4132651"/>
            <a:chExt cx="3645600" cy="7926080"/>
          </a:xfrm>
        </p:grpSpPr>
        <p:pic>
          <p:nvPicPr>
            <p:cNvPr id="760" name="Google Shape;760;p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8631" y="4132651"/>
              <a:ext cx="2560025" cy="256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78"/>
            <p:cNvSpPr txBox="1"/>
            <p:nvPr/>
          </p:nvSpPr>
          <p:spPr>
            <a:xfrm>
              <a:off x="7025850" y="7004631"/>
              <a:ext cx="3645600" cy="50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Analyst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Quickly identifies value worth pulling the rest of the crowd for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Favored tool:</a:t>
              </a: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Data viz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62" name="Google Shape;762;p78"/>
          <p:cNvGrpSpPr/>
          <p:nvPr/>
        </p:nvGrpSpPr>
        <p:grpSpPr>
          <a:xfrm>
            <a:off x="1667922" y="5242930"/>
            <a:ext cx="3580786" cy="6734887"/>
            <a:chOff x="12427988" y="4102475"/>
            <a:chExt cx="4285800" cy="8060906"/>
          </a:xfrm>
        </p:grpSpPr>
        <p:pic>
          <p:nvPicPr>
            <p:cNvPr id="763" name="Google Shape;763;p7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249849" y="4102475"/>
              <a:ext cx="2642077" cy="256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78"/>
            <p:cNvSpPr txBox="1"/>
            <p:nvPr/>
          </p:nvSpPr>
          <p:spPr>
            <a:xfrm>
              <a:off x="12427988" y="7023481"/>
              <a:ext cx="4285800" cy="51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Engineer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Manages the data so the organization can utilize its full potential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Favored tool:</a:t>
              </a: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Databases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65" name="Google Shape;765;p78"/>
          <p:cNvGrpSpPr/>
          <p:nvPr/>
        </p:nvGrpSpPr>
        <p:grpSpPr>
          <a:xfrm>
            <a:off x="17646453" y="5330842"/>
            <a:ext cx="3580786" cy="6723925"/>
            <a:chOff x="17946875" y="4132650"/>
            <a:chExt cx="4285800" cy="8047785"/>
          </a:xfrm>
        </p:grpSpPr>
        <p:pic>
          <p:nvPicPr>
            <p:cNvPr id="766" name="Google Shape;766;p7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768757" y="4132650"/>
              <a:ext cx="2642075" cy="2497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Google Shape;767;p78"/>
            <p:cNvSpPr txBox="1"/>
            <p:nvPr/>
          </p:nvSpPr>
          <p:spPr>
            <a:xfrm>
              <a:off x="17946875" y="6856335"/>
              <a:ext cx="4285800" cy="53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ML Engineer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Manages, deploys, and sustains models in production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Favored tool: </a:t>
              </a:r>
              <a:endParaRPr b="1"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Good code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68" name="Google Shape;768;p78"/>
          <p:cNvGrpSpPr/>
          <p:nvPr/>
        </p:nvGrpSpPr>
        <p:grpSpPr>
          <a:xfrm>
            <a:off x="5615250" y="1042250"/>
            <a:ext cx="13153500" cy="3331925"/>
            <a:chOff x="5615250" y="1042250"/>
            <a:chExt cx="13153500" cy="3331925"/>
          </a:xfrm>
        </p:grpSpPr>
        <p:sp>
          <p:nvSpPr>
            <p:cNvPr id="769" name="Google Shape;769;p78"/>
            <p:cNvSpPr txBox="1"/>
            <p:nvPr/>
          </p:nvSpPr>
          <p:spPr>
            <a:xfrm>
              <a:off x="5615250" y="1042250"/>
              <a:ext cx="13153500" cy="14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lang="en-PH" sz="4800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Data Science is a Team Sport</a:t>
              </a:r>
              <a:endParaRPr b="1" i="0" sz="48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70" name="Google Shape;770;p7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733571" y="2695250"/>
              <a:ext cx="1765003" cy="167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1" name="Google Shape;771;p78"/>
            <p:cNvSpPr txBox="1"/>
            <p:nvPr/>
          </p:nvSpPr>
          <p:spPr>
            <a:xfrm>
              <a:off x="12794600" y="2921363"/>
              <a:ext cx="43947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PH" sz="2200">
                  <a:solidFill>
                    <a:srgbClr val="19317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scientists</a:t>
              </a:r>
              <a:r>
                <a:rPr lang="en-PH" sz="2200">
                  <a:solidFill>
                    <a:srgbClr val="19317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are now specializing in different dimensions.</a:t>
              </a:r>
              <a:endParaRPr sz="2200">
                <a:solidFill>
                  <a:srgbClr val="19317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9"/>
          <p:cNvSpPr/>
          <p:nvPr/>
        </p:nvSpPr>
        <p:spPr>
          <a:xfrm>
            <a:off x="2423076" y="6528359"/>
            <a:ext cx="4323000" cy="1721400"/>
          </a:xfrm>
          <a:prstGeom prst="homePlate">
            <a:avLst>
              <a:gd fmla="val 50000" name="adj"/>
            </a:avLst>
          </a:prstGeom>
          <a:solidFill>
            <a:srgbClr val="0B77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79"/>
          <p:cNvSpPr txBox="1"/>
          <p:nvPr>
            <p:ph idx="4294967295" type="body"/>
          </p:nvPr>
        </p:nvSpPr>
        <p:spPr>
          <a:xfrm>
            <a:off x="2423051" y="6845952"/>
            <a:ext cx="3360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Collection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78" name="Google Shape;778;p79"/>
          <p:cNvGrpSpPr/>
          <p:nvPr/>
        </p:nvGrpSpPr>
        <p:grpSpPr>
          <a:xfrm>
            <a:off x="3743574" y="5169012"/>
            <a:ext cx="459260" cy="1370752"/>
            <a:chOff x="777447" y="1610215"/>
            <a:chExt cx="198900" cy="593656"/>
          </a:xfrm>
        </p:grpSpPr>
        <p:cxnSp>
          <p:nvCxnSpPr>
            <p:cNvPr id="779" name="Google Shape;779;p79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0" name="Google Shape;780;p79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1" name="Google Shape;781;p79"/>
          <p:cNvSpPr/>
          <p:nvPr/>
        </p:nvSpPr>
        <p:spPr>
          <a:xfrm>
            <a:off x="5831327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rgbClr val="0B77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79"/>
          <p:cNvSpPr txBox="1"/>
          <p:nvPr>
            <p:ph idx="4294967295" type="body"/>
          </p:nvPr>
        </p:nvSpPr>
        <p:spPr>
          <a:xfrm>
            <a:off x="6545392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Storage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83" name="Google Shape;783;p79"/>
          <p:cNvGrpSpPr/>
          <p:nvPr/>
        </p:nvGrpSpPr>
        <p:grpSpPr>
          <a:xfrm>
            <a:off x="6868724" y="8237082"/>
            <a:ext cx="459260" cy="1370752"/>
            <a:chOff x="2223534" y="2938958"/>
            <a:chExt cx="198900" cy="593656"/>
          </a:xfrm>
        </p:grpSpPr>
        <p:cxnSp>
          <p:nvCxnSpPr>
            <p:cNvPr id="784" name="Google Shape;784;p79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5" name="Google Shape;785;p79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p79"/>
          <p:cNvSpPr/>
          <p:nvPr/>
        </p:nvSpPr>
        <p:spPr>
          <a:xfrm>
            <a:off x="9652414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79"/>
          <p:cNvSpPr txBox="1"/>
          <p:nvPr>
            <p:ph idx="4294967295" type="body"/>
          </p:nvPr>
        </p:nvSpPr>
        <p:spPr>
          <a:xfrm>
            <a:off x="10335351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Quality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88" name="Google Shape;788;p79"/>
          <p:cNvGrpSpPr/>
          <p:nvPr/>
        </p:nvGrpSpPr>
        <p:grpSpPr>
          <a:xfrm>
            <a:off x="11007481" y="5169012"/>
            <a:ext cx="459260" cy="1370752"/>
            <a:chOff x="3918084" y="1610215"/>
            <a:chExt cx="198900" cy="593656"/>
          </a:xfrm>
        </p:grpSpPr>
        <p:cxnSp>
          <p:nvCxnSpPr>
            <p:cNvPr id="789" name="Google Shape;789;p7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0" name="Google Shape;790;p7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p79"/>
          <p:cNvSpPr/>
          <p:nvPr/>
        </p:nvSpPr>
        <p:spPr>
          <a:xfrm>
            <a:off x="13473502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79"/>
          <p:cNvSpPr txBox="1"/>
          <p:nvPr>
            <p:ph idx="4294967295" type="body"/>
          </p:nvPr>
        </p:nvSpPr>
        <p:spPr>
          <a:xfrm>
            <a:off x="14142641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 sz="3700">
                <a:solidFill>
                  <a:schemeClr val="lt1"/>
                </a:solidFill>
              </a:rPr>
              <a:t>Governance</a:t>
            </a:r>
            <a:endParaRPr sz="3700">
              <a:solidFill>
                <a:schemeClr val="lt1"/>
              </a:solidFill>
            </a:endParaRPr>
          </a:p>
        </p:txBody>
      </p:sp>
      <p:grpSp>
        <p:nvGrpSpPr>
          <p:cNvPr id="793" name="Google Shape;793;p79"/>
          <p:cNvGrpSpPr/>
          <p:nvPr/>
        </p:nvGrpSpPr>
        <p:grpSpPr>
          <a:xfrm>
            <a:off x="15427692" y="8237082"/>
            <a:ext cx="459260" cy="1370752"/>
            <a:chOff x="5958946" y="2938958"/>
            <a:chExt cx="198900" cy="593656"/>
          </a:xfrm>
        </p:grpSpPr>
        <p:cxnSp>
          <p:nvCxnSpPr>
            <p:cNvPr id="794" name="Google Shape;794;p79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5" name="Google Shape;795;p79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p79"/>
          <p:cNvSpPr/>
          <p:nvPr/>
        </p:nvSpPr>
        <p:spPr>
          <a:xfrm>
            <a:off x="17294588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79"/>
          <p:cNvSpPr txBox="1"/>
          <p:nvPr>
            <p:ph idx="4294967295" type="body"/>
          </p:nvPr>
        </p:nvSpPr>
        <p:spPr>
          <a:xfrm>
            <a:off x="18055838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 sz="3200">
                <a:solidFill>
                  <a:schemeClr val="lt1"/>
                </a:solidFill>
              </a:rPr>
              <a:t>Consumption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798" name="Google Shape;798;p79"/>
          <p:cNvGrpSpPr/>
          <p:nvPr/>
        </p:nvGrpSpPr>
        <p:grpSpPr>
          <a:xfrm>
            <a:off x="19345185" y="5169012"/>
            <a:ext cx="459260" cy="1370752"/>
            <a:chOff x="3918084" y="1610215"/>
            <a:chExt cx="198900" cy="593656"/>
          </a:xfrm>
        </p:grpSpPr>
        <p:cxnSp>
          <p:nvCxnSpPr>
            <p:cNvPr id="799" name="Google Shape;799;p79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0" name="Google Shape;800;p79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orTheWomen_blacktext (2) (1).png" id="801" name="Google Shape;80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255" y="3510901"/>
            <a:ext cx="2757900" cy="246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3" name="Google Shape;80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2384" y="8843550"/>
            <a:ext cx="2757900" cy="246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4" name="Google Shape;804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9216" y="8590647"/>
            <a:ext cx="2898000" cy="246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5" name="Google Shape;805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4029" y="3681483"/>
            <a:ext cx="3037200" cy="250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6" name="Google Shape;806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34809" y="3374400"/>
            <a:ext cx="3279600" cy="2739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7" name="Google Shape;807;p79"/>
          <p:cNvSpPr txBox="1"/>
          <p:nvPr>
            <p:ph idx="4294967295" type="body"/>
          </p:nvPr>
        </p:nvSpPr>
        <p:spPr>
          <a:xfrm>
            <a:off x="13671725" y="12673925"/>
            <a:ext cx="89403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SzPts val="4800"/>
              <a:buNone/>
            </a:pPr>
            <a:r>
              <a:rPr lang="en-PH" sz="2400"/>
              <a:t>From "How Do Apples Grow" by Jill McDonald</a:t>
            </a:r>
            <a:endParaRPr sz="2400"/>
          </a:p>
        </p:txBody>
      </p:sp>
      <p:sp>
        <p:nvSpPr>
          <p:cNvPr id="808" name="Google Shape;808;p79"/>
          <p:cNvSpPr txBox="1"/>
          <p:nvPr/>
        </p:nvSpPr>
        <p:spPr>
          <a:xfrm>
            <a:off x="1088100" y="1973525"/>
            <a:ext cx="22191900" cy="1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59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should continuously generate value.</a:t>
            </a:r>
            <a:endParaRPr b="1" sz="59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Strive for a sustainable data culture</a:t>
            </a:r>
            <a:endParaRPr b="1"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09" name="Google Shape;809;p79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810" name="Google Shape;810;p79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1" name="Google Shape;811;p79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12" name="Google Shape;812;p79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Summary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44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97" name="Google Shape;197;p44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8" name="Google Shape;198;p44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99" name="Google Shape;199;p44"/>
          <p:cNvSpPr txBox="1"/>
          <p:nvPr/>
        </p:nvSpPr>
        <p:spPr>
          <a:xfrm>
            <a:off x="328050" y="9746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TheWomen_blacktext (2) (1).png" id="200" name="Google Shape;2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44"/>
          <p:cNvGrpSpPr/>
          <p:nvPr/>
        </p:nvGrpSpPr>
        <p:grpSpPr>
          <a:xfrm>
            <a:off x="2275218" y="3665975"/>
            <a:ext cx="5079900" cy="7652639"/>
            <a:chOff x="2275218" y="3665975"/>
            <a:chExt cx="5079900" cy="7652639"/>
          </a:xfrm>
        </p:grpSpPr>
        <p:sp>
          <p:nvSpPr>
            <p:cNvPr id="202" name="Google Shape;202;p44"/>
            <p:cNvSpPr txBox="1"/>
            <p:nvPr/>
          </p:nvSpPr>
          <p:spPr>
            <a:xfrm>
              <a:off x="2275218" y="7907314"/>
              <a:ext cx="5079900" cy="34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3A89"/>
                </a:buClr>
                <a:buSzPts val="4000"/>
                <a:buFont typeface="Avenir"/>
                <a:buNone/>
              </a:pPr>
              <a:r>
                <a:rPr b="1" lang="en-PH" sz="4000">
                  <a:solidFill>
                    <a:srgbClr val="283A89"/>
                  </a:solidFill>
                  <a:latin typeface="Avenir"/>
                  <a:ea typeface="Avenir"/>
                  <a:cs typeface="Avenir"/>
                  <a:sym typeface="Avenir"/>
                </a:rPr>
                <a:t>DATA AS AN ARTIFACT</a:t>
              </a:r>
              <a:endParaRPr b="1" i="0" sz="4000" u="none" cap="none" strike="noStrike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03" name="Google Shape;203;p44"/>
            <p:cNvPicPr preferRelativeResize="0"/>
            <p:nvPr/>
          </p:nvPicPr>
          <p:blipFill rotWithShape="1">
            <a:blip r:embed="rId4">
              <a:alphaModFix/>
            </a:blip>
            <a:srcRect b="0" l="6642" r="6642" t="0"/>
            <a:stretch/>
          </p:blipFill>
          <p:spPr>
            <a:xfrm>
              <a:off x="2356225" y="3665975"/>
              <a:ext cx="4917900" cy="3778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44"/>
          <p:cNvGrpSpPr/>
          <p:nvPr/>
        </p:nvGrpSpPr>
        <p:grpSpPr>
          <a:xfrm>
            <a:off x="9652000" y="3596675"/>
            <a:ext cx="5079900" cy="6106139"/>
            <a:chOff x="9652000" y="3596675"/>
            <a:chExt cx="5079900" cy="6106139"/>
          </a:xfrm>
        </p:grpSpPr>
        <p:sp>
          <p:nvSpPr>
            <p:cNvPr id="205" name="Google Shape;205;p44"/>
            <p:cNvSpPr txBox="1"/>
            <p:nvPr/>
          </p:nvSpPr>
          <p:spPr>
            <a:xfrm>
              <a:off x="9652000" y="7907314"/>
              <a:ext cx="5079900" cy="17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3A89"/>
                </a:buClr>
                <a:buSzPts val="3500"/>
                <a:buFont typeface="Avenir"/>
                <a:buNone/>
              </a:pPr>
              <a:r>
                <a:rPr b="1" lang="en-PH" sz="4000">
                  <a:solidFill>
                    <a:srgbClr val="283A89"/>
                  </a:solidFill>
                  <a:latin typeface="Avenir"/>
                  <a:ea typeface="Avenir"/>
                  <a:cs typeface="Avenir"/>
                  <a:sym typeface="Avenir"/>
                </a:rPr>
                <a:t>DATA AS A JOURNEY</a:t>
              </a:r>
              <a:endParaRPr b="1" i="0" sz="4000" u="none" cap="none" strike="noStrike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06" name="Google Shape;206;p44"/>
            <p:cNvPicPr preferRelativeResize="0"/>
            <p:nvPr/>
          </p:nvPicPr>
          <p:blipFill rotWithShape="1">
            <a:blip r:embed="rId5">
              <a:alphaModFix/>
            </a:blip>
            <a:srcRect b="0" l="7935" r="0" t="0"/>
            <a:stretch/>
          </p:blipFill>
          <p:spPr>
            <a:xfrm>
              <a:off x="9733000" y="3596675"/>
              <a:ext cx="4917900" cy="41583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44"/>
          <p:cNvGrpSpPr/>
          <p:nvPr/>
        </p:nvGrpSpPr>
        <p:grpSpPr>
          <a:xfrm>
            <a:off x="17291084" y="3560225"/>
            <a:ext cx="5079900" cy="6681089"/>
            <a:chOff x="17291084" y="3560225"/>
            <a:chExt cx="5079900" cy="6681089"/>
          </a:xfrm>
        </p:grpSpPr>
        <p:sp>
          <p:nvSpPr>
            <p:cNvPr id="208" name="Google Shape;208;p44"/>
            <p:cNvSpPr txBox="1"/>
            <p:nvPr/>
          </p:nvSpPr>
          <p:spPr>
            <a:xfrm>
              <a:off x="17291084" y="7907314"/>
              <a:ext cx="5079900" cy="23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3177"/>
                </a:buClr>
                <a:buSzPts val="3500"/>
                <a:buFont typeface="Avenir"/>
                <a:buNone/>
              </a:pPr>
              <a:r>
                <a:rPr b="1" lang="en-PH" sz="4000">
                  <a:solidFill>
                    <a:srgbClr val="283A89"/>
                  </a:solidFill>
                  <a:latin typeface="Avenir"/>
                  <a:ea typeface="Avenir"/>
                  <a:cs typeface="Avenir"/>
                  <a:sym typeface="Avenir"/>
                </a:rPr>
                <a:t>DATA MANAGEMENT MILESTONES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" name="Google Shape;209;p44"/>
            <p:cNvPicPr preferRelativeResize="0"/>
            <p:nvPr/>
          </p:nvPicPr>
          <p:blipFill rotWithShape="1">
            <a:blip r:embed="rId6">
              <a:alphaModFix/>
            </a:blip>
            <a:srcRect b="0" l="14410" r="13209" t="0"/>
            <a:stretch/>
          </p:blipFill>
          <p:spPr>
            <a:xfrm>
              <a:off x="17555525" y="3560225"/>
              <a:ext cx="4551000" cy="39903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8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818" name="Google Shape;818;p8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9" name="Google Shape;819;p8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20" name="Google Shape;820;p80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MGMT MILESTONES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821" name="Google Shape;82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0"/>
          <p:cNvSpPr txBox="1"/>
          <p:nvPr/>
        </p:nvSpPr>
        <p:spPr>
          <a:xfrm>
            <a:off x="3315525" y="2249825"/>
            <a:ext cx="17958900" cy="9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800">
                <a:latin typeface="Helvetica Neue"/>
                <a:ea typeface="Helvetica Neue"/>
                <a:cs typeface="Helvetica Neue"/>
                <a:sym typeface="Helvetica Neue"/>
              </a:rPr>
              <a:t>With a chosen vertical, create a canvass / mindmap of the ff: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PH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healthcare system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PH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ridesharing app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PH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toy manufacturer</a:t>
            </a: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AutoNum type="arabicPeriod"/>
            </a:pPr>
            <a:r>
              <a:rPr lang="en-PH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 course provider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✖Brainstorm a dashboard / ML model. Be sure your </a:t>
            </a:r>
            <a:r>
              <a:rPr b="1" lang="en-PH" sz="3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value proposition is solid</a:t>
            </a:r>
            <a:r>
              <a:rPr lang="en-PH" sz="3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800">
                <a:latin typeface="Helvetica Neue"/>
                <a:ea typeface="Helvetica Neue"/>
                <a:cs typeface="Helvetica Neue"/>
                <a:sym typeface="Helvetica Neue"/>
              </a:rPr>
              <a:t>✖What kind of data do you need? Where can it be found?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800">
                <a:latin typeface="Helvetica Neue"/>
                <a:ea typeface="Helvetica Neue"/>
                <a:cs typeface="Helvetica Neue"/>
                <a:sym typeface="Helvetica Neue"/>
              </a:rPr>
              <a:t>✖What are potential problems/ challenges to these data? ie.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800">
                <a:latin typeface="Helvetica Neue"/>
                <a:ea typeface="Helvetica Neue"/>
                <a:cs typeface="Helvetica Neue"/>
                <a:sym typeface="Helvetica Neue"/>
              </a:rPr>
              <a:t>cleanliness, data privacy, formatting, nulls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800">
                <a:latin typeface="Helvetica Neue"/>
                <a:ea typeface="Helvetica Neue"/>
                <a:cs typeface="Helvetica Neue"/>
                <a:sym typeface="Helvetica Neue"/>
              </a:rPr>
              <a:t>✖What treatments do you think should be done to the data to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800">
                <a:latin typeface="Helvetica Neue"/>
                <a:ea typeface="Helvetica Neue"/>
                <a:cs typeface="Helvetica Neue"/>
                <a:sym typeface="Helvetica Neue"/>
              </a:rPr>
              <a:t>make it more usable ie. transformation/aggregation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800">
                <a:latin typeface="Helvetica Neue"/>
                <a:ea typeface="Helvetica Neue"/>
                <a:cs typeface="Helvetica Neue"/>
                <a:sym typeface="Helvetica Neue"/>
              </a:rPr>
              <a:t>In other words, answer this question: What do you need, data-wise,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800">
                <a:latin typeface="Helvetica Neue"/>
                <a:ea typeface="Helvetica Neue"/>
                <a:cs typeface="Helvetica Neue"/>
                <a:sym typeface="Helvetica Neue"/>
              </a:rPr>
              <a:t>to be able to start working on your analytics project?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800">
                <a:latin typeface="Helvetica Neue"/>
                <a:ea typeface="Helvetica Neue"/>
                <a:cs typeface="Helvetica Neue"/>
                <a:sym typeface="Helvetica Neue"/>
              </a:rPr>
              <a:t>Each group to present their results in a simple deck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800">
                <a:latin typeface="Helvetica Neue"/>
                <a:ea typeface="Helvetica Neue"/>
                <a:cs typeface="Helvetica Neue"/>
                <a:sym typeface="Helvetica Neue"/>
              </a:rPr>
              <a:t>15 minutes prep, 5 minute presentation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3" name="Google Shape;82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1275" y="10454225"/>
            <a:ext cx="1934050" cy="19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828" name="Google Shape;82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895" y="562367"/>
            <a:ext cx="17810211" cy="1259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/>
        </p:nvSpPr>
        <p:spPr>
          <a:xfrm>
            <a:off x="1088100" y="5876475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as an Artifact</a:t>
            </a:r>
            <a:endParaRPr b="1" sz="9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215" name="Google Shape;2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5"/>
          <p:cNvSpPr txBox="1"/>
          <p:nvPr/>
        </p:nvSpPr>
        <p:spPr>
          <a:xfrm>
            <a:off x="7776450" y="7550850"/>
            <a:ext cx="883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PH" sz="40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 forest of trees is a spectacle too much for one man to see.</a:t>
            </a:r>
            <a:endParaRPr b="1" sz="1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7" name="Google Shape;217;p45"/>
          <p:cNvPicPr preferRelativeResize="0"/>
          <p:nvPr/>
        </p:nvPicPr>
        <p:blipFill rotWithShape="1">
          <a:blip r:embed="rId4">
            <a:alphaModFix/>
          </a:blip>
          <a:srcRect b="0" l="6642" r="6642" t="0"/>
          <a:stretch/>
        </p:blipFill>
        <p:spPr>
          <a:xfrm>
            <a:off x="9725100" y="2097675"/>
            <a:ext cx="4917900" cy="3778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4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223" name="Google Shape;223;p4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" name="Google Shape;224;p4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5" name="Google Shape;225;p46"/>
          <p:cNvSpPr txBox="1"/>
          <p:nvPr/>
        </p:nvSpPr>
        <p:spPr>
          <a:xfrm>
            <a:off x="3177400" y="5393088"/>
            <a:ext cx="129858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72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Data is a precious thing and will </a:t>
            </a:r>
            <a:r>
              <a:rPr b="1" lang="en-PH" sz="72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last longer</a:t>
            </a:r>
            <a:r>
              <a:rPr lang="en-PH" sz="72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 than the systems themselves.</a:t>
            </a:r>
            <a:endParaRPr sz="7200">
              <a:solidFill>
                <a:srgbClr val="27287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Google Shape;226;p46"/>
          <p:cNvSpPr txBox="1"/>
          <p:nvPr/>
        </p:nvSpPr>
        <p:spPr>
          <a:xfrm>
            <a:off x="11105102" y="8463176"/>
            <a:ext cx="8448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30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Tim Berners-Lee, </a:t>
            </a:r>
            <a:r>
              <a:rPr b="1" lang="en-PH" sz="30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b="1" i="1" lang="en-PH" sz="30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i="1" lang="en-PH" sz="30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inventor of the WWW</a:t>
            </a:r>
            <a:endParaRPr i="1" sz="14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46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AN ARTIFACT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228" name="Google Shape;2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5550" y="4654313"/>
            <a:ext cx="2855630" cy="35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4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235" name="Google Shape;235;p4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6" name="Google Shape;236;p4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37" name="Google Shape;237;p47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AN ARTIFACT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238" name="Google Shape;23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450" y="1992349"/>
            <a:ext cx="17922324" cy="111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7"/>
          <p:cNvSpPr txBox="1"/>
          <p:nvPr/>
        </p:nvSpPr>
        <p:spPr>
          <a:xfrm>
            <a:off x="12231177" y="12956613"/>
            <a:ext cx="8448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17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https://www.visualcapitalist.com/how-much-data-is-generated-each-day/</a:t>
            </a:r>
            <a:endParaRPr i="1" sz="15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48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246" name="Google Shape;246;p48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7" name="Google Shape;247;p48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48" name="Google Shape;248;p48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AN ARTIFACT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249" name="Google Shape;24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48"/>
          <p:cNvGrpSpPr/>
          <p:nvPr/>
        </p:nvGrpSpPr>
        <p:grpSpPr>
          <a:xfrm>
            <a:off x="3334222" y="2249763"/>
            <a:ext cx="10344406" cy="10084785"/>
            <a:chOff x="6911360" y="1086356"/>
            <a:chExt cx="11259830" cy="10977234"/>
          </a:xfrm>
        </p:grpSpPr>
        <p:grpSp>
          <p:nvGrpSpPr>
            <p:cNvPr id="251" name="Google Shape;251;p48"/>
            <p:cNvGrpSpPr/>
            <p:nvPr/>
          </p:nvGrpSpPr>
          <p:grpSpPr>
            <a:xfrm>
              <a:off x="9653085" y="1086356"/>
              <a:ext cx="5776072" cy="5776072"/>
              <a:chOff x="3619861" y="407378"/>
              <a:chExt cx="2166000" cy="2166000"/>
            </a:xfrm>
          </p:grpSpPr>
          <p:sp>
            <p:nvSpPr>
              <p:cNvPr id="252" name="Google Shape;252;p48"/>
              <p:cNvSpPr/>
              <p:nvPr/>
            </p:nvSpPr>
            <p:spPr>
              <a:xfrm>
                <a:off x="3619861" y="407378"/>
                <a:ext cx="2166000" cy="2166000"/>
              </a:xfrm>
              <a:prstGeom prst="ellipse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48"/>
              <p:cNvSpPr txBox="1"/>
              <p:nvPr/>
            </p:nvSpPr>
            <p:spPr>
              <a:xfrm>
                <a:off x="4024522" y="70773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PH"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Financials</a:t>
                </a:r>
                <a:endParaRPr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54" name="Google Shape;254;p48"/>
            <p:cNvGrpSpPr/>
            <p:nvPr/>
          </p:nvGrpSpPr>
          <p:grpSpPr>
            <a:xfrm>
              <a:off x="12395118" y="3048152"/>
              <a:ext cx="5776072" cy="5776072"/>
              <a:chOff x="4648111" y="1143043"/>
              <a:chExt cx="2166000" cy="2166000"/>
            </a:xfrm>
          </p:grpSpPr>
          <p:sp>
            <p:nvSpPr>
              <p:cNvPr id="255" name="Google Shape;255;p48"/>
              <p:cNvSpPr/>
              <p:nvPr/>
            </p:nvSpPr>
            <p:spPr>
              <a:xfrm>
                <a:off x="4648111" y="1143043"/>
                <a:ext cx="2166000" cy="2166000"/>
              </a:xfrm>
              <a:prstGeom prst="ellipse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48"/>
              <p:cNvSpPr txBox="1"/>
              <p:nvPr/>
            </p:nvSpPr>
            <p:spPr>
              <a:xfrm>
                <a:off x="4980623" y="1669517"/>
                <a:ext cx="17796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PH" sz="47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Demographics</a:t>
                </a:r>
                <a:endParaRPr sz="3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57" name="Google Shape;257;p48"/>
            <p:cNvGrpSpPr/>
            <p:nvPr/>
          </p:nvGrpSpPr>
          <p:grpSpPr>
            <a:xfrm>
              <a:off x="11303640" y="6287250"/>
              <a:ext cx="5776072" cy="5776072"/>
              <a:chOff x="4238812" y="2357689"/>
              <a:chExt cx="2166000" cy="2166000"/>
            </a:xfrm>
          </p:grpSpPr>
          <p:sp>
            <p:nvSpPr>
              <p:cNvPr id="258" name="Google Shape;258;p48"/>
              <p:cNvSpPr/>
              <p:nvPr/>
            </p:nvSpPr>
            <p:spPr>
              <a:xfrm>
                <a:off x="4238812" y="2357689"/>
                <a:ext cx="2166000" cy="2166000"/>
              </a:xfrm>
              <a:prstGeom prst="ellipse">
                <a:avLst/>
              </a:prstGeom>
              <a:solidFill>
                <a:srgbClr val="08563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48"/>
              <p:cNvSpPr txBox="1"/>
              <p:nvPr/>
            </p:nvSpPr>
            <p:spPr>
              <a:xfrm>
                <a:off x="5047891" y="318518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PH" sz="4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Clicks</a:t>
                </a:r>
                <a:endParaRPr sz="4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0" name="Google Shape;260;p48"/>
            <p:cNvGrpSpPr/>
            <p:nvPr/>
          </p:nvGrpSpPr>
          <p:grpSpPr>
            <a:xfrm>
              <a:off x="7955303" y="6287517"/>
              <a:ext cx="5776072" cy="5776072"/>
              <a:chOff x="2983201" y="2357790"/>
              <a:chExt cx="2166000" cy="2166000"/>
            </a:xfrm>
          </p:grpSpPr>
          <p:sp>
            <p:nvSpPr>
              <p:cNvPr id="261" name="Google Shape;261;p48"/>
              <p:cNvSpPr/>
              <p:nvPr/>
            </p:nvSpPr>
            <p:spPr>
              <a:xfrm>
                <a:off x="2983201" y="2357790"/>
                <a:ext cx="2166000" cy="2166000"/>
              </a:xfrm>
              <a:prstGeom prst="ellipse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48"/>
              <p:cNvSpPr txBox="1"/>
              <p:nvPr/>
            </p:nvSpPr>
            <p:spPr>
              <a:xfrm>
                <a:off x="3319709" y="330904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PH"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Scientific Data</a:t>
                </a:r>
                <a:endParaRPr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3" name="Google Shape;263;p48"/>
            <p:cNvGrpSpPr/>
            <p:nvPr/>
          </p:nvGrpSpPr>
          <p:grpSpPr>
            <a:xfrm>
              <a:off x="6911360" y="3048070"/>
              <a:ext cx="5776072" cy="5776072"/>
              <a:chOff x="2591728" y="1143012"/>
              <a:chExt cx="2166000" cy="2166000"/>
            </a:xfrm>
          </p:grpSpPr>
          <p:sp>
            <p:nvSpPr>
              <p:cNvPr id="264" name="Google Shape;264;p48"/>
              <p:cNvSpPr/>
              <p:nvPr/>
            </p:nvSpPr>
            <p:spPr>
              <a:xfrm>
                <a:off x="2591728" y="1143012"/>
                <a:ext cx="2166000" cy="2166000"/>
              </a:xfrm>
              <a:prstGeom prst="ellipse">
                <a:avLst/>
              </a:prstGeom>
              <a:solidFill>
                <a:srgbClr val="0B7743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48"/>
              <p:cNvSpPr txBox="1"/>
              <p:nvPr/>
            </p:nvSpPr>
            <p:spPr>
              <a:xfrm>
                <a:off x="3010528" y="1843484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PH" sz="4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Text, Images, Audio, Video</a:t>
                </a:r>
                <a:endParaRPr sz="4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66" name="Google Shape;266;p48"/>
          <p:cNvSpPr txBox="1"/>
          <p:nvPr/>
        </p:nvSpPr>
        <p:spPr>
          <a:xfrm>
            <a:off x="14781699" y="6120200"/>
            <a:ext cx="69270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62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What others can you think of?</a:t>
            </a:r>
            <a:endParaRPr sz="12000">
              <a:solidFill>
                <a:srgbClr val="27287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9400" y="8237000"/>
            <a:ext cx="1678925" cy="16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272" name="Google Shape;27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9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274" name="Google Shape;274;p49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5" name="Google Shape;275;p49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76" name="Google Shape;276;p49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AN ARTIFACT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77" name="Google Shape;277;p49"/>
          <p:cNvGrpSpPr/>
          <p:nvPr/>
        </p:nvGrpSpPr>
        <p:grpSpPr>
          <a:xfrm>
            <a:off x="12848852" y="8661015"/>
            <a:ext cx="7805601" cy="2888379"/>
            <a:chOff x="15439652" y="7365615"/>
            <a:chExt cx="7805601" cy="2888379"/>
          </a:xfrm>
        </p:grpSpPr>
        <p:sp>
          <p:nvSpPr>
            <p:cNvPr id="278" name="Google Shape;278;p49"/>
            <p:cNvSpPr/>
            <p:nvPr/>
          </p:nvSpPr>
          <p:spPr>
            <a:xfrm>
              <a:off x="15439652" y="7365615"/>
              <a:ext cx="1401900" cy="1444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9"/>
            <p:cNvSpPr/>
            <p:nvPr/>
          </p:nvSpPr>
          <p:spPr>
            <a:xfrm>
              <a:off x="15439652" y="8809794"/>
              <a:ext cx="1401900" cy="14442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9"/>
            <p:cNvSpPr txBox="1"/>
            <p:nvPr/>
          </p:nvSpPr>
          <p:spPr>
            <a:xfrm>
              <a:off x="17086253" y="7365615"/>
              <a:ext cx="6159000" cy="18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PH" sz="37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Public &amp; Private</a:t>
              </a:r>
              <a:endParaRPr i="0" sz="37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700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Academic, open-data, commercial, personal</a:t>
              </a:r>
              <a:endParaRPr sz="3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81" name="Google Shape;28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603600" y="7478100"/>
              <a:ext cx="1073900" cy="107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" name="Google Shape;282;p49"/>
          <p:cNvGrpSpPr/>
          <p:nvPr/>
        </p:nvGrpSpPr>
        <p:grpSpPr>
          <a:xfrm>
            <a:off x="12848852" y="3519222"/>
            <a:ext cx="7805556" cy="2888359"/>
            <a:chOff x="12848852" y="3519222"/>
            <a:chExt cx="7805556" cy="2888359"/>
          </a:xfrm>
        </p:grpSpPr>
        <p:grpSp>
          <p:nvGrpSpPr>
            <p:cNvPr id="283" name="Google Shape;283;p49"/>
            <p:cNvGrpSpPr/>
            <p:nvPr/>
          </p:nvGrpSpPr>
          <p:grpSpPr>
            <a:xfrm>
              <a:off x="12848852" y="3519222"/>
              <a:ext cx="7805556" cy="2888359"/>
              <a:chOff x="3898375" y="1132875"/>
              <a:chExt cx="3038600" cy="1124400"/>
            </a:xfrm>
          </p:grpSpPr>
          <p:sp>
            <p:nvSpPr>
              <p:cNvPr id="284" name="Google Shape;284;p49"/>
              <p:cNvSpPr/>
              <p:nvPr/>
            </p:nvSpPr>
            <p:spPr>
              <a:xfrm>
                <a:off x="3898375" y="1132875"/>
                <a:ext cx="545700" cy="5622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9"/>
              <p:cNvSpPr/>
              <p:nvPr/>
            </p:nvSpPr>
            <p:spPr>
              <a:xfrm>
                <a:off x="3898375" y="1695075"/>
                <a:ext cx="545700" cy="5622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9"/>
              <p:cNvSpPr txBox="1"/>
              <p:nvPr/>
            </p:nvSpPr>
            <p:spPr>
              <a:xfrm>
                <a:off x="4539375" y="1132875"/>
                <a:ext cx="23976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PH" sz="3800">
                    <a:solidFill>
                      <a:srgbClr val="3D85C6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Small to Big</a:t>
                </a:r>
                <a:endParaRPr sz="38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-PH" sz="3600">
                    <a:solidFill>
                      <a:srgbClr val="666666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Surveys, purchases, genes</a:t>
                </a:r>
                <a:endParaRPr sz="36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id="287" name="Google Shape;287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389350" y="4058250"/>
              <a:ext cx="772500" cy="77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983050" y="3685000"/>
              <a:ext cx="528475" cy="528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49"/>
          <p:cNvGrpSpPr/>
          <p:nvPr/>
        </p:nvGrpSpPr>
        <p:grpSpPr>
          <a:xfrm>
            <a:off x="4725214" y="3482468"/>
            <a:ext cx="7155522" cy="2925113"/>
            <a:chOff x="4725214" y="3482468"/>
            <a:chExt cx="7155522" cy="2925113"/>
          </a:xfrm>
        </p:grpSpPr>
        <p:sp>
          <p:nvSpPr>
            <p:cNvPr id="290" name="Google Shape;290;p49"/>
            <p:cNvSpPr/>
            <p:nvPr/>
          </p:nvSpPr>
          <p:spPr>
            <a:xfrm>
              <a:off x="4725236" y="3482468"/>
              <a:ext cx="1427933" cy="1471109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9"/>
            <p:cNvSpPr txBox="1"/>
            <p:nvPr/>
          </p:nvSpPr>
          <p:spPr>
            <a:xfrm>
              <a:off x="6393136" y="3519222"/>
              <a:ext cx="5487600" cy="19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PH" sz="38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Structured &amp; Unstructured</a:t>
              </a:r>
              <a:endParaRPr i="0" sz="38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Tables, Text, Images</a:t>
              </a:r>
              <a:endPara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2" name="Google Shape;292;p49"/>
            <p:cNvSpPr/>
            <p:nvPr/>
          </p:nvSpPr>
          <p:spPr>
            <a:xfrm>
              <a:off x="4725214" y="4963402"/>
              <a:ext cx="1401794" cy="1444179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3" name="Google Shape;293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02249" y="3681075"/>
              <a:ext cx="1073900" cy="107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49"/>
          <p:cNvGrpSpPr/>
          <p:nvPr/>
        </p:nvGrpSpPr>
        <p:grpSpPr>
          <a:xfrm>
            <a:off x="4725214" y="8661015"/>
            <a:ext cx="7155522" cy="2888379"/>
            <a:chOff x="4725214" y="8661015"/>
            <a:chExt cx="7155522" cy="2888379"/>
          </a:xfrm>
        </p:grpSpPr>
        <p:sp>
          <p:nvSpPr>
            <p:cNvPr id="295" name="Google Shape;295;p49"/>
            <p:cNvSpPr/>
            <p:nvPr/>
          </p:nvSpPr>
          <p:spPr>
            <a:xfrm>
              <a:off x="4725214" y="8661015"/>
              <a:ext cx="1401900" cy="1444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9"/>
            <p:cNvSpPr/>
            <p:nvPr/>
          </p:nvSpPr>
          <p:spPr>
            <a:xfrm>
              <a:off x="4725214" y="10105194"/>
              <a:ext cx="1401900" cy="14442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9"/>
            <p:cNvSpPr txBox="1"/>
            <p:nvPr/>
          </p:nvSpPr>
          <p:spPr>
            <a:xfrm>
              <a:off x="6393136" y="8661015"/>
              <a:ext cx="5487600" cy="18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PH" sz="38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Numerical &amp; Nominal</a:t>
              </a:r>
              <a:endParaRPr sz="38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600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Integers, numbers, categories, orders</a:t>
              </a:r>
              <a:endParaRPr sz="3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" name="Google Shape;298;p49"/>
            <p:cNvSpPr txBox="1"/>
            <p:nvPr/>
          </p:nvSpPr>
          <p:spPr>
            <a:xfrm>
              <a:off x="4823300" y="8752063"/>
              <a:ext cx="14280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35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1 2.0</a:t>
              </a:r>
              <a:endParaRPr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35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F, M</a:t>
              </a:r>
              <a:endParaRPr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